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2"/>
  </p:notesMasterIdLst>
  <p:sldIdLst>
    <p:sldId id="277" r:id="rId3"/>
    <p:sldId id="258" r:id="rId4"/>
    <p:sldId id="278" r:id="rId5"/>
    <p:sldId id="264" r:id="rId6"/>
    <p:sldId id="340" r:id="rId7"/>
    <p:sldId id="323" r:id="rId8"/>
    <p:sldId id="324" r:id="rId9"/>
    <p:sldId id="325" r:id="rId10"/>
    <p:sldId id="326" r:id="rId11"/>
    <p:sldId id="328" r:id="rId12"/>
    <p:sldId id="329" r:id="rId13"/>
    <p:sldId id="330" r:id="rId14"/>
    <p:sldId id="331" r:id="rId15"/>
    <p:sldId id="263" r:id="rId16"/>
    <p:sldId id="265" r:id="rId17"/>
    <p:sldId id="335" r:id="rId18"/>
    <p:sldId id="336" r:id="rId19"/>
    <p:sldId id="341" r:id="rId20"/>
    <p:sldId id="276" r:id="rId21"/>
  </p:sldIdLst>
  <p:sldSz cx="9144000" cy="6858000" type="screen4x3"/>
  <p:notesSz cx="6797675" cy="9872663"/>
  <p:defaultTextStyle>
    <a:defPPr>
      <a:defRPr lang="tr-TR"/>
    </a:defPPr>
    <a:lvl1pPr marL="0" algn="l" defTabSz="914400" rtl="0" eaLnBrk="1" latinLnBrk="0" hangingPunct="1">
      <a:defRPr lang="tr-T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tr-T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tr-T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tr-T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tr-T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tr-T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tr-T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tr-T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tr-T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2" autoAdjust="0"/>
    <p:restoredTop sz="89825" autoAdjust="0"/>
  </p:normalViewPr>
  <p:slideViewPr>
    <p:cSldViewPr>
      <p:cViewPr varScale="1">
        <p:scale>
          <a:sx n="103" d="100"/>
          <a:sy n="103" d="100"/>
        </p:scale>
        <p:origin x="196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tr-TR"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tr-TR" sz="1200"/>
            </a:lvl1pPr>
          </a:lstStyle>
          <a:p>
            <a:fld id="{00F830A1-3891-4B82-A120-081866556DA0}" type="datetimeFigureOut">
              <a:rPr lang="tr-TR"/>
              <a:pPr/>
              <a:t>05.11.2024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Ana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tr-TR"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tr-TR" sz="1200"/>
            </a:lvl1pPr>
          </a:lstStyle>
          <a:p>
            <a:fld id="{58CC9574-A819-4FE4-99A7-1E27AD09ADC2}" type="slidenum">
              <a:rPr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4190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tr-TR" smtClean="0"/>
              <a:pPr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84035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tr-TR" smtClean="0"/>
              <a:pPr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77317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tr-TR" smtClean="0"/>
              <a:pPr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72251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tr-TR" smtClean="0">
                <a:solidFill>
                  <a:prstClr val="black"/>
                </a:solidFill>
              </a:rPr>
              <a:pPr/>
              <a:t>4</a:t>
            </a:fld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72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tr-TR" smtClean="0">
                <a:solidFill>
                  <a:prstClr val="black"/>
                </a:solidFill>
              </a:rPr>
              <a:pPr/>
              <a:t>14</a:t>
            </a:fld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485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tr-TR" smtClean="0">
                <a:solidFill>
                  <a:prstClr val="black"/>
                </a:solidFill>
              </a:rPr>
              <a:pPr/>
              <a:t>15</a:t>
            </a:fld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715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tr-TR" smtClean="0">
                <a:solidFill>
                  <a:prstClr val="black"/>
                </a:solidFill>
              </a:rPr>
              <a:pPr/>
              <a:t>16</a:t>
            </a:fld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464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tr-TR" smtClean="0">
                <a:solidFill>
                  <a:prstClr val="black"/>
                </a:solidFill>
              </a:rPr>
              <a:pPr/>
              <a:t>17</a:t>
            </a:fld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970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tr-TR" smtClean="0">
                <a:solidFill>
                  <a:prstClr val="black"/>
                </a:solidFill>
              </a:rPr>
              <a:pPr/>
              <a:t>19</a:t>
            </a:fld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956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tr-TR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tr-TR"/>
              <a:pPr/>
              <a:t>05.11.2024</a:t>
            </a:fld>
            <a:endParaRPr kumimoji="0"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endParaRPr kumimoji="0"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tr-TR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tr-TR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tr-TR"/>
              <a:t>Ana alt başlık stilini düzenlemek için tıklatın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tr-TR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tr-TR" smtClean="0"/>
              <a:t>Asıl başlık stili için tıklatın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çıklamalı Alt Yazılı Medy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tr-TR"/>
              <a:pPr/>
              <a:t>05.11.2024</a:t>
            </a:fld>
            <a:endParaRPr kumimoji="0"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endParaRPr kumimoji="0"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tr-TR"/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tr-TR" b="1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tr-TR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 eaLnBrk="1" latinLnBrk="0" hangingPunct="1">
              <a:buNone/>
              <a:defRPr kumimoji="0" lang="tr-TR"/>
            </a:lvl1pPr>
          </a:lstStyle>
          <a:p>
            <a:pPr eaLnBrk="1" latinLnBrk="0" hangingPunct="1"/>
            <a:r>
              <a:rPr lang="tr-TR" smtClean="0"/>
              <a:t>Medya eklemek için simgeyi tıklatın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tr-TR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Resim, Açıklamalı Alt Yazıyl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tr-TR" b="1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tr-TR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tr-TR" sz="3200"/>
            </a:lvl1pPr>
            <a:lvl2pPr marL="457200" indent="0" eaLnBrk="1" latinLnBrk="0" hangingPunct="1">
              <a:buNone/>
              <a:defRPr kumimoji="0" lang="tr-TR" sz="2800"/>
            </a:lvl2pPr>
            <a:lvl3pPr marL="914400" indent="0" eaLnBrk="1" latinLnBrk="0" hangingPunct="1">
              <a:buNone/>
              <a:defRPr kumimoji="0" lang="tr-TR" sz="2400"/>
            </a:lvl3pPr>
            <a:lvl4pPr marL="1371600" indent="0" eaLnBrk="1" latinLnBrk="0" hangingPunct="1">
              <a:buNone/>
              <a:defRPr kumimoji="0" lang="tr-TR" sz="2000"/>
            </a:lvl4pPr>
            <a:lvl5pPr marL="1828800" indent="0" eaLnBrk="1" latinLnBrk="0" hangingPunct="1">
              <a:buNone/>
              <a:defRPr kumimoji="0" lang="tr-TR" sz="2000"/>
            </a:lvl5pPr>
            <a:lvl6pPr marL="2286000" indent="0" eaLnBrk="1" latinLnBrk="0" hangingPunct="1">
              <a:buNone/>
              <a:defRPr kumimoji="0" lang="tr-TR" sz="2000"/>
            </a:lvl6pPr>
            <a:lvl7pPr marL="2743200" indent="0" eaLnBrk="1" latinLnBrk="0" hangingPunct="1">
              <a:buNone/>
              <a:defRPr kumimoji="0" lang="tr-TR" sz="2000"/>
            </a:lvl7pPr>
            <a:lvl8pPr marL="3200400" indent="0" eaLnBrk="1" latinLnBrk="0" hangingPunct="1">
              <a:buNone/>
              <a:defRPr kumimoji="0" lang="tr-TR" sz="2000"/>
            </a:lvl8pPr>
            <a:lvl9pPr marL="3657600" indent="0" eaLnBrk="1" latinLnBrk="0" hangingPunct="1">
              <a:buNone/>
              <a:defRPr kumimoji="0" lang="tr-TR" sz="2000"/>
            </a:lvl9pPr>
          </a:lstStyle>
          <a:p>
            <a:pPr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tr-TR" sz="1400"/>
            </a:lvl1pPr>
            <a:lvl2pPr marL="457200" indent="0" eaLnBrk="1" latinLnBrk="0" hangingPunct="1">
              <a:buNone/>
              <a:defRPr kumimoji="0" lang="tr-TR" sz="1200"/>
            </a:lvl2pPr>
            <a:lvl3pPr marL="914400" indent="0" eaLnBrk="1" latinLnBrk="0" hangingPunct="1">
              <a:buNone/>
              <a:defRPr kumimoji="0" lang="tr-TR" sz="1000"/>
            </a:lvl3pPr>
            <a:lvl4pPr marL="1371600" indent="0" eaLnBrk="1" latinLnBrk="0" hangingPunct="1">
              <a:buNone/>
              <a:defRPr kumimoji="0" lang="tr-TR" sz="900"/>
            </a:lvl4pPr>
            <a:lvl5pPr marL="1828800" indent="0" eaLnBrk="1" latinLnBrk="0" hangingPunct="1">
              <a:buNone/>
              <a:defRPr kumimoji="0" lang="tr-TR" sz="900"/>
            </a:lvl5pPr>
            <a:lvl6pPr marL="2286000" indent="0" eaLnBrk="1" latinLnBrk="0" hangingPunct="1">
              <a:buNone/>
              <a:defRPr kumimoji="0" lang="tr-TR" sz="900"/>
            </a:lvl6pPr>
            <a:lvl7pPr marL="2743200" indent="0" eaLnBrk="1" latinLnBrk="0" hangingPunct="1">
              <a:buNone/>
              <a:defRPr kumimoji="0" lang="tr-TR" sz="900"/>
            </a:lvl7pPr>
            <a:lvl8pPr marL="3200400" indent="0" eaLnBrk="1" latinLnBrk="0" hangingPunct="1">
              <a:buNone/>
              <a:defRPr kumimoji="0" lang="tr-TR" sz="900"/>
            </a:lvl8pPr>
            <a:lvl9pPr marL="3657600" indent="0" eaLnBrk="1" latinLnBrk="0" hangingPunct="1">
              <a:buNone/>
              <a:defRPr kumimoji="0" lang="tr-TR" sz="900"/>
            </a:lvl9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tr-TR"/>
              <a:pPr/>
              <a:t>05.11.2024</a:t>
            </a:fld>
            <a:endParaRPr kumimoji="0"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endParaRPr kumimoji="0"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şlık ve Dikey Meti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tr-TR"/>
              <a:pPr/>
              <a:t>05.11.2024</a:t>
            </a:fld>
            <a:endParaRPr kumimoji="0"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/>
              <a:pPr/>
              <a:t>‹#›</a:t>
            </a:fld>
            <a:endParaRPr kumimoji="0" lang="tr-TR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tr-TR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/>
              <a:t>    </a:t>
            </a:r>
            <a:r>
              <a:rPr kumimoji="0" lang="tr-TR" sz="2000"/>
              <a:t>Ana başlık stilini düzenlemek için tıklatın</a:t>
            </a:r>
            <a:endParaRPr kumimoji="0"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tr-TR"/>
              <a:pPr/>
              <a:t>05.11.2024</a:t>
            </a:fld>
            <a:endParaRPr kumimoji="0"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oş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34E2-BBB6-4D34-BB01-078E9AA25260}" type="datetimeFigureOut">
              <a:rPr lang="tr-TR"/>
              <a:pPr/>
              <a:t>05.11.2024</a:t>
            </a:fld>
            <a:endParaRPr kumimoji="0"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/>
              <a:pPr/>
              <a:t>‹#›</a:t>
            </a:fld>
            <a:endParaRPr kumimoji="0"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 eaLnBrk="1" latinLnBrk="0" hangingPunct="1">
              <a:defRPr kumimoji="0" lang="tr-TR" sz="3000" b="1" cap="all"/>
            </a:lvl1pPr>
          </a:lstStyle>
          <a:p>
            <a:pPr eaLnBrk="1" latinLnBrk="0" hangingPunct="1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tr-TR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tr-T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tr-T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tr-T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tr-T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tr-T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tr-T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tr-T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tr-T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tr-TR"/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tr-TR"/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tr-TR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tr-TR"/>
              <a:t>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 eaLnBrk="1" latinLnBrk="0" hangingPunct="1">
              <a:defRPr kumimoji="0" lang="tr-TR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tr-TR"/>
              <a:pPr/>
              <a:t>05.11.2024</a:t>
            </a:fld>
            <a:endParaRPr kumimoji="0"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: Vurgu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tr-TR"/>
              <a:pPr/>
              <a:t>05.11.2024</a:t>
            </a:fld>
            <a:endParaRPr kumimoji="0"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tr-TR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tr-TR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 eaLnBrk="1" latinLnBrk="0" hangingPunct="1">
              <a:defRPr kumimoji="0" lang="tr-TR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tr-TR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tr-TR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tr-T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tr-T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tr-TR" sz="1800"/>
            </a:lvl6pPr>
            <a:lvl7pPr eaLnBrk="1" latinLnBrk="0" hangingPunct="1">
              <a:defRPr kumimoji="0" lang="tr-TR" sz="1800"/>
            </a:lvl7pPr>
            <a:lvl8pPr eaLnBrk="1" latinLnBrk="0" hangingPunct="1">
              <a:defRPr kumimoji="0" lang="tr-TR" sz="1800"/>
            </a:lvl8pPr>
            <a:lvl9pPr eaLnBrk="1" latinLnBrk="0" hangingPunct="1">
              <a:defRPr kumimoji="0" lang="tr-TR" sz="1800"/>
            </a:lvl9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 eaLnBrk="1" latinLnBrk="0" hangingPunct="1">
              <a:defRPr kumimoji="0" lang="tr-TR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tr-TR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tr-TR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tr-T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tr-T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tr-TR" sz="1800"/>
            </a:lvl6pPr>
            <a:lvl7pPr eaLnBrk="1" latinLnBrk="0" hangingPunct="1">
              <a:defRPr kumimoji="0" lang="tr-TR" sz="1800"/>
            </a:lvl7pPr>
            <a:lvl8pPr eaLnBrk="1" latinLnBrk="0" hangingPunct="1">
              <a:defRPr kumimoji="0" lang="tr-TR" sz="1800"/>
            </a:lvl8pPr>
            <a:lvl9pPr eaLnBrk="1" latinLnBrk="0" hangingPunct="1">
              <a:defRPr kumimoji="0" lang="tr-TR" sz="1800"/>
            </a:lvl9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tr-TR"/>
              <a:pPr/>
              <a:t>05.11.2024</a:t>
            </a:fld>
            <a:endParaRPr kumimoji="0"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/>
              <a:pPr/>
              <a:t>‹#›</a:t>
            </a:fld>
            <a:endParaRPr kumimoji="0"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tr-TR"/>
              <a:pPr/>
              <a:t>05.11.2024</a:t>
            </a:fld>
            <a:endParaRPr kumimoji="0"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endParaRPr kumimoji="0"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tr-TR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tr-TR"/>
            </a:lvl1pPr>
          </a:lstStyle>
          <a:p>
            <a:pPr eaLnBrk="1" latinLnBrk="0" hangingPunct="1"/>
            <a:r>
              <a:rPr lang="tr-TR" smtClean="0"/>
              <a:t>Asıl başlık stili için tıklatın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alnızca Başlık: Vurgu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tr-TR"/>
              <a:pPr/>
              <a:t>05.11.2024</a:t>
            </a:fld>
            <a:endParaRPr kumimoji="0"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/>
              <a:pPr/>
              <a:t>‹#›</a:t>
            </a:fld>
            <a:endParaRPr kumimoji="0" lang="tr-TR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tr-TR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/>
              <a:t>Ana başlık stilini düzenlemek için tıklatın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tr-TR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tr-TR" sz="2000" b="1"/>
            </a:lvl2pPr>
            <a:lvl3pPr marL="914400" indent="0" eaLnBrk="1" latinLnBrk="0" hangingPunct="1">
              <a:buNone/>
              <a:defRPr kumimoji="0" lang="tr-TR" sz="1800" b="1"/>
            </a:lvl3pPr>
            <a:lvl4pPr marL="1371600" indent="0" eaLnBrk="1" latinLnBrk="0" hangingPunct="1">
              <a:buNone/>
              <a:defRPr kumimoji="0" lang="tr-TR" sz="1600" b="1"/>
            </a:lvl4pPr>
            <a:lvl5pPr marL="1828800" indent="0" eaLnBrk="1" latinLnBrk="0" hangingPunct="1">
              <a:buNone/>
              <a:defRPr kumimoji="0" lang="tr-TR" sz="1600" b="1"/>
            </a:lvl5pPr>
            <a:lvl6pPr marL="2286000" indent="0" eaLnBrk="1" latinLnBrk="0" hangingPunct="1">
              <a:buNone/>
              <a:defRPr kumimoji="0" lang="tr-TR" sz="1600" b="1"/>
            </a:lvl6pPr>
            <a:lvl7pPr marL="2743200" indent="0" eaLnBrk="1" latinLnBrk="0" hangingPunct="1">
              <a:buNone/>
              <a:defRPr kumimoji="0" lang="tr-TR" sz="1600" b="1"/>
            </a:lvl7pPr>
            <a:lvl8pPr marL="3200400" indent="0" eaLnBrk="1" latinLnBrk="0" hangingPunct="1">
              <a:buNone/>
              <a:defRPr kumimoji="0" lang="tr-TR" sz="1600" b="1"/>
            </a:lvl8pPr>
            <a:lvl9pPr marL="3657600" indent="0" eaLnBrk="1" latinLnBrk="0" hangingPunct="1">
              <a:buNone/>
              <a:defRPr kumimoji="0" lang="tr-TR" sz="1600" b="1"/>
            </a:lvl9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şlık, Metinle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tr-TR"/>
              <a:pPr/>
              <a:t>05.11.2024</a:t>
            </a:fld>
            <a:endParaRPr kumimoji="0"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endParaRPr kumimoji="0"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tr-TR"/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tr-TR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tr-TR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tr-TR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tr-TR" sz="1500"/>
              <a:t>Ana alt başlık stilini düzenlemek için tıklatın</a:t>
            </a:r>
            <a:endParaRPr kumimoji="0"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İçerik, Açıklamalı Alt Yazıyl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tr-TR" sz="2000" b="1"/>
            </a:lvl1pPr>
          </a:lstStyle>
          <a:p>
            <a:pPr eaLnBrk="1" latinLnBrk="0" hangingPunct="1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 eaLnBrk="1" latinLnBrk="0" hangingPunct="1">
              <a:defRPr kumimoji="0" lang="tr-TR" sz="2800">
                <a:solidFill>
                  <a:schemeClr val="bg1"/>
                </a:solidFill>
              </a:defRPr>
            </a:lvl1pPr>
            <a:lvl2pPr eaLnBrk="1" latinLnBrk="0" hangingPunct="1">
              <a:defRPr kumimoji="0" lang="tr-TR" sz="2800">
                <a:solidFill>
                  <a:schemeClr val="bg1"/>
                </a:solidFill>
              </a:defRPr>
            </a:lvl2pPr>
            <a:lvl3pPr eaLnBrk="1" latinLnBrk="0" hangingPunct="1">
              <a:defRPr kumimoji="0" lang="tr-TR" sz="2400">
                <a:solidFill>
                  <a:schemeClr val="bg1"/>
                </a:solidFill>
              </a:defRPr>
            </a:lvl3pPr>
            <a:lvl4pPr eaLnBrk="1" latinLnBrk="0" hangingPunct="1">
              <a:defRPr kumimoji="0" lang="tr-TR" sz="2000">
                <a:solidFill>
                  <a:schemeClr val="bg1"/>
                </a:solidFill>
              </a:defRPr>
            </a:lvl4pPr>
            <a:lvl5pPr eaLnBrk="1" latinLnBrk="0" hangingPunct="1">
              <a:defRPr kumimoji="0" lang="tr-TR" sz="2000">
                <a:solidFill>
                  <a:schemeClr val="bg1"/>
                </a:solidFill>
              </a:defRPr>
            </a:lvl5pPr>
            <a:lvl6pPr eaLnBrk="1" latinLnBrk="0" hangingPunct="1">
              <a:defRPr kumimoji="0" lang="tr-TR" sz="2000"/>
            </a:lvl6pPr>
            <a:lvl7pPr eaLnBrk="1" latinLnBrk="0" hangingPunct="1">
              <a:defRPr kumimoji="0" lang="tr-TR" sz="2000"/>
            </a:lvl7pPr>
            <a:lvl8pPr eaLnBrk="1" latinLnBrk="0" hangingPunct="1">
              <a:defRPr kumimoji="0" lang="tr-TR" sz="2000"/>
            </a:lvl8pPr>
            <a:lvl9pPr eaLnBrk="1" latinLnBrk="0" hangingPunct="1">
              <a:defRPr kumimoji="0" lang="tr-TR" sz="2000"/>
            </a:lvl9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 eaLnBrk="1" latinLnBrk="0" hangingPunct="1">
              <a:buNone/>
              <a:defRPr kumimoji="0" lang="tr-TR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tr-TR" sz="1200"/>
            </a:lvl2pPr>
            <a:lvl3pPr marL="914400" indent="0" eaLnBrk="1" latinLnBrk="0" hangingPunct="1">
              <a:buNone/>
              <a:defRPr kumimoji="0" lang="tr-TR" sz="1000"/>
            </a:lvl3pPr>
            <a:lvl4pPr marL="1371600" indent="0" eaLnBrk="1" latinLnBrk="0" hangingPunct="1">
              <a:buNone/>
              <a:defRPr kumimoji="0" lang="tr-TR" sz="900"/>
            </a:lvl4pPr>
            <a:lvl5pPr marL="1828800" indent="0" eaLnBrk="1" latinLnBrk="0" hangingPunct="1">
              <a:buNone/>
              <a:defRPr kumimoji="0" lang="tr-TR" sz="900"/>
            </a:lvl5pPr>
            <a:lvl6pPr marL="2286000" indent="0" eaLnBrk="1" latinLnBrk="0" hangingPunct="1">
              <a:buNone/>
              <a:defRPr kumimoji="0" lang="tr-TR" sz="900"/>
            </a:lvl6pPr>
            <a:lvl7pPr marL="2743200" indent="0" eaLnBrk="1" latinLnBrk="0" hangingPunct="1">
              <a:buNone/>
              <a:defRPr kumimoji="0" lang="tr-TR" sz="900"/>
            </a:lvl7pPr>
            <a:lvl8pPr marL="3200400" indent="0" eaLnBrk="1" latinLnBrk="0" hangingPunct="1">
              <a:buNone/>
              <a:defRPr kumimoji="0" lang="tr-TR" sz="900"/>
            </a:lvl8pPr>
            <a:lvl9pPr marL="3657600" indent="0" eaLnBrk="1" latinLnBrk="0" hangingPunct="1">
              <a:buNone/>
              <a:defRPr kumimoji="0" lang="tr-TR" sz="900"/>
            </a:lvl9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tr-TR"/>
              <a:pPr/>
              <a:t>05.11.2024</a:t>
            </a:fld>
            <a:endParaRPr kumimoji="0"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endParaRPr kumimoji="0"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tr-TR" smtClean="0"/>
              <a:t>Asıl başlık stili için tıklatın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tr-T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rPr lang="tr-TR"/>
              <a:pPr/>
              <a:t>05.11.2024</a:t>
            </a:fld>
            <a:endParaRPr kumimoji="0"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tr-T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tr-T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2" r:id="rId5"/>
    <p:sldLayoutId id="2147483654" r:id="rId6"/>
    <p:sldLayoutId id="2147483655" r:id="rId7"/>
    <p:sldLayoutId id="2147483660" r:id="rId8"/>
    <p:sldLayoutId id="2147483656" r:id="rId9"/>
    <p:sldLayoutId id="2147483676" r:id="rId10"/>
    <p:sldLayoutId id="2147483657" r:id="rId11"/>
    <p:sldLayoutId id="2147483658" r:id="rId12"/>
    <p:sldLayoutId id="2147483659" r:id="rId13"/>
    <p:sldLayoutId id="2147483663" r:id="rId14"/>
  </p:sldLayoutIdLst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0" lang="tr-TR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tr-TR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tr-TR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tr-TR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tr-TR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tr-TR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tr-T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tr-T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tr-T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tr-TR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tr-TR"/>
      </a:defPPr>
      <a:lvl1pPr marL="0" algn="l" defTabSz="914400" rtl="0" eaLnBrk="1" latinLnBrk="0" hangingPunct="1">
        <a:defRPr kumimoji="0" lang="tr-T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tr-T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tr-T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tr-T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tr-T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tr-T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tr-T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tr-T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tr-T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33800" y="1316420"/>
            <a:ext cx="4953000" cy="1416269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048000"/>
            <a:ext cx="7239000" cy="1828800"/>
          </a:xfrm>
        </p:spPr>
        <p:txBody>
          <a:bodyPr>
            <a:normAutofit/>
          </a:bodyPr>
          <a:lstStyle/>
          <a:p>
            <a:r>
              <a:rPr lang="tr-TR" sz="4900" b="0" dirty="0" smtClean="0">
                <a:solidFill>
                  <a:prstClr val="white"/>
                </a:solidFill>
              </a:rPr>
              <a:t>KAPIÇAM Çok Programlı Anadolu Lisesi</a:t>
            </a:r>
            <a:endParaRPr lang="tr-TR" sz="5600" b="0" dirty="0"/>
          </a:p>
        </p:txBody>
      </p:sp>
      <p:sp>
        <p:nvSpPr>
          <p:cNvPr id="6" name="5 Metin kutusu"/>
          <p:cNvSpPr txBox="1"/>
          <p:nvPr/>
        </p:nvSpPr>
        <p:spPr>
          <a:xfrm>
            <a:off x="5286380" y="1643050"/>
            <a:ext cx="371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OKUL BRİFİNG SUNUMU</a:t>
            </a:r>
          </a:p>
          <a:p>
            <a:r>
              <a:rPr lang="tr-TR" sz="2800" dirty="0" smtClean="0"/>
              <a:t>2024/2025</a:t>
            </a:r>
            <a:r>
              <a:rPr lang="tr-TR" dirty="0" smtClean="0"/>
              <a:t>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193369"/>
              </p:ext>
            </p:extLst>
          </p:nvPr>
        </p:nvGraphicFramePr>
        <p:xfrm>
          <a:off x="179512" y="719618"/>
          <a:ext cx="8532000" cy="4131706"/>
        </p:xfrm>
        <a:graphic>
          <a:graphicData uri="http://schemas.openxmlformats.org/drawingml/2006/table">
            <a:tbl>
              <a:tblPr firstRow="1" firstCol="1" bandRow="1"/>
              <a:tblGrid>
                <a:gridCol w="284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4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44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3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tr-T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SAYISI</a:t>
                      </a:r>
                      <a:endParaRPr lang="tr-T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DURUMU</a:t>
                      </a:r>
                      <a:endParaRPr lang="tr-T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3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BİLGİSAYAR</a:t>
                      </a:r>
                      <a:endParaRPr lang="tr-T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tr-T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Kullanımda</a:t>
                      </a:r>
                      <a:endParaRPr lang="tr-T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3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PROJEKSİYON</a:t>
                      </a:r>
                      <a:endParaRPr lang="tr-T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tr-T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Kullanımda</a:t>
                      </a:r>
                      <a:endParaRPr lang="tr-TR" sz="12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3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KİTAP(KÜTÜPHANE)</a:t>
                      </a:r>
                      <a:endParaRPr lang="tr-T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tr-T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Kullanımda</a:t>
                      </a:r>
                      <a:endParaRPr lang="tr-T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3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TARAYICI</a:t>
                      </a:r>
                      <a:endParaRPr lang="tr-T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tr-T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tr-TR" sz="12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Kullanımda</a:t>
                      </a:r>
                      <a:endParaRPr lang="tr-TR" sz="11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3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TEPEGÖZ</a:t>
                      </a:r>
                      <a:endParaRPr lang="tr-T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Yok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tr-T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3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HOPARLÖR</a:t>
                      </a:r>
                      <a:endParaRPr lang="tr-T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Yok</a:t>
                      </a:r>
                      <a:endParaRPr lang="tr-T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tr-T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3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KULAKLIK</a:t>
                      </a:r>
                      <a:endParaRPr lang="tr-T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Yok</a:t>
                      </a:r>
                      <a:endParaRPr lang="tr-T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tr-T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3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PROJEKSİYON PERDESİ</a:t>
                      </a:r>
                      <a:endParaRPr lang="tr-T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Yok</a:t>
                      </a:r>
                      <a:endParaRPr lang="tr-T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tr-T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3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SINIF TAHTASI</a:t>
                      </a:r>
                      <a:endParaRPr lang="tr-T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46</a:t>
                      </a:r>
                      <a:endParaRPr lang="tr-T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Kullanımda</a:t>
                      </a:r>
                      <a:endParaRPr lang="tr-T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3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AKILLI TAHTA</a:t>
                      </a:r>
                      <a:endParaRPr lang="tr-T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tr-TR" sz="12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46</a:t>
                      </a:r>
                      <a:endParaRPr lang="tr-TR" sz="11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tr-TR" sz="12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Kullanımda</a:t>
                      </a:r>
                      <a:endParaRPr lang="tr-TR" sz="11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3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TELEVİZYON</a:t>
                      </a:r>
                      <a:endParaRPr lang="tr-T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tr-T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Kameralara bağlı</a:t>
                      </a:r>
                      <a:endParaRPr lang="tr-T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73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VCD/DVD</a:t>
                      </a:r>
                      <a:endParaRPr lang="tr-T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Yok</a:t>
                      </a:r>
                      <a:endParaRPr lang="tr-T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tr-T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73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KAMERA</a:t>
                      </a:r>
                      <a:endParaRPr lang="tr-T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32</a:t>
                      </a:r>
                      <a:endParaRPr lang="tr-T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Kullanımda</a:t>
                      </a:r>
                      <a:endParaRPr lang="tr-T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73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FOTOĞRAF MAKİNASI</a:t>
                      </a:r>
                      <a:endParaRPr lang="tr-T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Yok</a:t>
                      </a:r>
                      <a:endParaRPr lang="tr-T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tr-T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179512" y="76200"/>
            <a:ext cx="8659688" cy="6858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Teknik Donanımlar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6989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921879"/>
              </p:ext>
            </p:extLst>
          </p:nvPr>
        </p:nvGraphicFramePr>
        <p:xfrm>
          <a:off x="179511" y="980730"/>
          <a:ext cx="8676016" cy="4713908"/>
        </p:xfrm>
        <a:graphic>
          <a:graphicData uri="http://schemas.openxmlformats.org/drawingml/2006/table">
            <a:tbl>
              <a:tblPr firstRow="1" firstCol="1" bandRow="1"/>
              <a:tblGrid>
                <a:gridCol w="19394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841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424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03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644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2512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15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tr-T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Adı-</a:t>
                      </a:r>
                      <a:r>
                        <a:rPr lang="tr-TR" sz="1600" b="1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Soyad</a:t>
                      </a:r>
                      <a:r>
                        <a:rPr lang="tr-TR" sz="16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/Branşı</a:t>
                      </a:r>
                      <a:endParaRPr lang="tr-T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Sayısı</a:t>
                      </a:r>
                      <a:endParaRPr lang="tr-T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Kadrolu</a:t>
                      </a:r>
                      <a:endParaRPr lang="tr-T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Görevlendirme</a:t>
                      </a:r>
                      <a:endParaRPr lang="tr-T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Toplam</a:t>
                      </a:r>
                      <a:endParaRPr lang="tr-T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3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Okul/Kurum Müdürü</a:t>
                      </a:r>
                      <a:endParaRPr lang="tr-T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MÜKREMİN</a:t>
                      </a:r>
                      <a:r>
                        <a:rPr lang="tr-TR" sz="1400" b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REYHAN EDEBİYAT</a:t>
                      </a:r>
                      <a:endParaRPr lang="tr-TR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1 </a:t>
                      </a:r>
                      <a:endParaRPr lang="tr-T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tr-TR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Kadrolu</a:t>
                      </a:r>
                      <a:endParaRPr lang="tr-T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1 </a:t>
                      </a:r>
                      <a:endParaRPr lang="tr-T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85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Müdür</a:t>
                      </a:r>
                      <a:r>
                        <a:rPr lang="tr-TR" sz="1600" b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Yardımcısı</a:t>
                      </a:r>
                      <a:endParaRPr lang="tr-T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MEHMET</a:t>
                      </a:r>
                      <a:r>
                        <a:rPr lang="tr-TR" sz="1600" b="1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ARDIÇ BEDEN EĞT</a:t>
                      </a:r>
                      <a:r>
                        <a:rPr lang="tr-TR" sz="16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endParaRPr lang="tr-TR" sz="16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1</a:t>
                      </a:r>
                      <a:endParaRPr lang="tr-T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tr-TR" sz="14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tr-T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Kadrolu</a:t>
                      </a:r>
                      <a:endParaRPr lang="tr-T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1</a:t>
                      </a:r>
                      <a:endParaRPr lang="tr-T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5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Müdür Yardımcısı</a:t>
                      </a:r>
                      <a:endParaRPr lang="tr-T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CUMA</a:t>
                      </a:r>
                      <a:r>
                        <a:rPr lang="tr-TR" sz="1600" b="1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BOSTAN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EDEBİYAT</a:t>
                      </a:r>
                      <a:endParaRPr lang="tr-TR" sz="1600" b="1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1</a:t>
                      </a:r>
                      <a:endParaRPr lang="tr-T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tr-TR" sz="16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tr-TR" sz="16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Kadrolu</a:t>
                      </a:r>
                      <a:endParaRPr lang="tr-T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1</a:t>
                      </a:r>
                      <a:endParaRPr lang="tr-T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31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Müdür Yardımcısı</a:t>
                      </a:r>
                      <a:endParaRPr lang="tr-TR" sz="14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SERAP</a:t>
                      </a:r>
                      <a:r>
                        <a:rPr lang="tr-TR" sz="1400" b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KENGER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GÖRSEL SANATLAR</a:t>
                      </a:r>
                      <a:endParaRPr lang="tr-TR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tr-TR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Kadrolu</a:t>
                      </a:r>
                      <a:endParaRPr lang="tr-TR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tr-T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548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Müdür Yardımcısı</a:t>
                      </a:r>
                      <a:endParaRPr lang="tr-TR" sz="12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MUSTAFA</a:t>
                      </a:r>
                      <a:r>
                        <a:rPr lang="tr-TR" sz="1400" b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DEMİRCİOĞLU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DİKAB</a:t>
                      </a:r>
                      <a:endParaRPr lang="tr-TR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tr-TR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1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Görevlendirme</a:t>
                      </a:r>
                      <a:endParaRPr lang="tr-TR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tr-T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1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179512" y="76200"/>
            <a:ext cx="8659688" cy="685800"/>
          </a:xfrm>
        </p:spPr>
        <p:txBody>
          <a:bodyPr>
            <a:noAutofit/>
          </a:bodyPr>
          <a:lstStyle/>
          <a:p>
            <a:r>
              <a:rPr lang="tr-TR" sz="4000" dirty="0" smtClean="0"/>
              <a:t>Okul/Kurum Yönetici Durumu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47940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135885"/>
              </p:ext>
            </p:extLst>
          </p:nvPr>
        </p:nvGraphicFramePr>
        <p:xfrm>
          <a:off x="179512" y="692696"/>
          <a:ext cx="8640959" cy="4590089"/>
        </p:xfrm>
        <a:graphic>
          <a:graphicData uri="http://schemas.openxmlformats.org/drawingml/2006/table">
            <a:tbl>
              <a:tblPr firstRow="1" firstCol="1" bandRow="1"/>
              <a:tblGrid>
                <a:gridCol w="11689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79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42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314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0639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2257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2257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8668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06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BRANŞI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SAYISI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NORM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MEVCUDU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GÖREVLENDİRME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BAŞKA KURUMLARDA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ÜCRETLİ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HİZMET YILI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TOPLAM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3168">
                <a:tc>
                  <a:txBody>
                    <a:bodyPr/>
                    <a:lstStyle/>
                    <a:p>
                      <a:r>
                        <a:rPr lang="tr-TR" sz="1100" b="1" dirty="0" smtClean="0">
                          <a:effectLst/>
                          <a:latin typeface="Times New Roman"/>
                        </a:rPr>
                        <a:t>Felsefe</a:t>
                      </a:r>
                      <a:endParaRPr lang="tr-TR" sz="1100" b="1" dirty="0">
                        <a:effectLst/>
                        <a:latin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9355">
                <a:tc>
                  <a:txBody>
                    <a:bodyPr/>
                    <a:lstStyle/>
                    <a:p>
                      <a:r>
                        <a:rPr lang="tr-TR" sz="1100" b="1" dirty="0" smtClean="0">
                          <a:effectLst/>
                          <a:latin typeface="Times New Roman"/>
                        </a:rPr>
                        <a:t>Beden eğitimi</a:t>
                      </a:r>
                      <a:endParaRPr lang="tr-TR" sz="1100" b="1" dirty="0">
                        <a:effectLst/>
                        <a:latin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100" dirty="0"/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9355">
                <a:tc>
                  <a:txBody>
                    <a:bodyPr/>
                    <a:lstStyle/>
                    <a:p>
                      <a:r>
                        <a:rPr lang="tr-TR" sz="1100" b="1" dirty="0" smtClean="0">
                          <a:effectLst/>
                          <a:latin typeface="Times New Roman"/>
                        </a:rPr>
                        <a:t>Biyoloji</a:t>
                      </a:r>
                      <a:endParaRPr lang="tr-TR" sz="1100" b="1" dirty="0">
                        <a:effectLst/>
                        <a:latin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100" dirty="0"/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9355">
                <a:tc>
                  <a:txBody>
                    <a:bodyPr/>
                    <a:lstStyle/>
                    <a:p>
                      <a:r>
                        <a:rPr lang="tr-TR" sz="1100" b="1" dirty="0" smtClean="0">
                          <a:effectLst/>
                          <a:latin typeface="Times New Roman"/>
                        </a:rPr>
                        <a:t>Coğrafya</a:t>
                      </a:r>
                      <a:endParaRPr lang="tr-TR" sz="1100" b="1" dirty="0">
                        <a:effectLst/>
                        <a:latin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100" dirty="0"/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9355">
                <a:tc>
                  <a:txBody>
                    <a:bodyPr/>
                    <a:lstStyle/>
                    <a:p>
                      <a:r>
                        <a:rPr lang="tr-TR" sz="1100" b="1" dirty="0" smtClean="0">
                          <a:effectLst/>
                          <a:latin typeface="Times New Roman"/>
                        </a:rPr>
                        <a:t>Din Kült.</a:t>
                      </a:r>
                      <a:r>
                        <a:rPr lang="tr-TR" sz="1100" b="1" baseline="0" dirty="0" smtClean="0">
                          <a:effectLst/>
                          <a:latin typeface="Times New Roman"/>
                        </a:rPr>
                        <a:t> Ve A.B.</a:t>
                      </a:r>
                      <a:endParaRPr lang="tr-TR" sz="1100" b="1" dirty="0">
                        <a:effectLst/>
                        <a:latin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100" dirty="0"/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9355">
                <a:tc>
                  <a:txBody>
                    <a:bodyPr/>
                    <a:lstStyle/>
                    <a:p>
                      <a:r>
                        <a:rPr lang="tr-TR" sz="1100" b="1" dirty="0" smtClean="0">
                          <a:effectLst/>
                          <a:latin typeface="Times New Roman"/>
                        </a:rPr>
                        <a:t>Fizik</a:t>
                      </a:r>
                      <a:endParaRPr lang="tr-TR" sz="1100" b="1" dirty="0">
                        <a:effectLst/>
                        <a:latin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100" dirty="0"/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9355">
                <a:tc>
                  <a:txBody>
                    <a:bodyPr/>
                    <a:lstStyle/>
                    <a:p>
                      <a:r>
                        <a:rPr lang="tr-TR" sz="1100" b="1" dirty="0" smtClean="0">
                          <a:effectLst/>
                          <a:latin typeface="Times New Roman"/>
                        </a:rPr>
                        <a:t>İngilizce</a:t>
                      </a:r>
                      <a:endParaRPr lang="tr-TR" sz="1100" b="1" dirty="0">
                        <a:effectLst/>
                        <a:latin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100" dirty="0"/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9355">
                <a:tc>
                  <a:txBody>
                    <a:bodyPr/>
                    <a:lstStyle/>
                    <a:p>
                      <a:r>
                        <a:rPr lang="tr-TR" sz="1100" b="1" dirty="0" smtClean="0">
                          <a:effectLst/>
                          <a:latin typeface="Times New Roman"/>
                        </a:rPr>
                        <a:t>Kimya</a:t>
                      </a:r>
                      <a:endParaRPr lang="tr-TR" sz="1100" b="1" dirty="0">
                        <a:effectLst/>
                        <a:latin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100" dirty="0"/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9355">
                <a:tc>
                  <a:txBody>
                    <a:bodyPr/>
                    <a:lstStyle/>
                    <a:p>
                      <a:r>
                        <a:rPr lang="tr-TR" sz="1100" b="1" dirty="0" smtClean="0">
                          <a:effectLst/>
                          <a:latin typeface="Times New Roman"/>
                        </a:rPr>
                        <a:t>Matematik</a:t>
                      </a:r>
                      <a:endParaRPr lang="tr-TR" sz="1100" b="1" dirty="0">
                        <a:effectLst/>
                        <a:latin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100" dirty="0"/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9355">
                <a:tc>
                  <a:txBody>
                    <a:bodyPr/>
                    <a:lstStyle/>
                    <a:p>
                      <a:r>
                        <a:rPr lang="tr-TR" sz="1100" b="1" dirty="0" smtClean="0">
                          <a:effectLst/>
                          <a:latin typeface="Times New Roman"/>
                        </a:rPr>
                        <a:t>Tarih</a:t>
                      </a:r>
                      <a:endParaRPr lang="tr-TR" sz="1100" b="1" dirty="0">
                        <a:effectLst/>
                        <a:latin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100" dirty="0"/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9355">
                <a:tc>
                  <a:txBody>
                    <a:bodyPr/>
                    <a:lstStyle/>
                    <a:p>
                      <a:r>
                        <a:rPr lang="tr-TR" sz="1100" b="1" dirty="0" smtClean="0">
                          <a:effectLst/>
                          <a:latin typeface="Times New Roman"/>
                        </a:rPr>
                        <a:t>Rehberlik</a:t>
                      </a:r>
                      <a:endParaRPr lang="tr-TR" sz="1100" b="1" dirty="0">
                        <a:effectLst/>
                        <a:latin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100" dirty="0"/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9355">
                <a:tc>
                  <a:txBody>
                    <a:bodyPr/>
                    <a:lstStyle/>
                    <a:p>
                      <a:r>
                        <a:rPr lang="tr-TR" sz="1100" b="1" dirty="0" smtClean="0">
                          <a:effectLst/>
                          <a:latin typeface="Times New Roman"/>
                        </a:rPr>
                        <a:t>Türk Dili ve </a:t>
                      </a:r>
                      <a:r>
                        <a:rPr lang="tr-TR" sz="1100" b="1" dirty="0" err="1" smtClean="0">
                          <a:effectLst/>
                          <a:latin typeface="Times New Roman"/>
                        </a:rPr>
                        <a:t>Edb</a:t>
                      </a:r>
                      <a:endParaRPr lang="tr-TR" sz="1100" b="1" dirty="0">
                        <a:effectLst/>
                        <a:latin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100" dirty="0"/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53656">
                <a:tc>
                  <a:txBody>
                    <a:bodyPr/>
                    <a:lstStyle/>
                    <a:p>
                      <a:r>
                        <a:rPr lang="tr-TR" sz="1100" b="1" dirty="0" err="1" smtClean="0">
                          <a:effectLst/>
                          <a:latin typeface="Times New Roman"/>
                        </a:rPr>
                        <a:t>Elk</a:t>
                      </a:r>
                      <a:r>
                        <a:rPr lang="tr-TR" sz="1100" b="1" dirty="0" smtClean="0">
                          <a:effectLst/>
                          <a:latin typeface="Times New Roman"/>
                        </a:rPr>
                        <a:t>.-</a:t>
                      </a:r>
                      <a:r>
                        <a:rPr lang="tr-TR" sz="1100" b="1" dirty="0" err="1" smtClean="0">
                          <a:effectLst/>
                          <a:latin typeface="Times New Roman"/>
                        </a:rPr>
                        <a:t>Elktrnk</a:t>
                      </a:r>
                      <a:r>
                        <a:rPr lang="tr-TR" sz="1100" b="1" dirty="0" smtClean="0">
                          <a:effectLst/>
                          <a:latin typeface="Times New Roman"/>
                        </a:rPr>
                        <a:t>.</a:t>
                      </a:r>
                      <a:r>
                        <a:rPr lang="tr-TR" sz="1100" b="1" baseline="0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tr-TR" sz="1100" b="1" baseline="0" dirty="0" err="1" smtClean="0">
                          <a:effectLst/>
                          <a:latin typeface="Times New Roman"/>
                        </a:rPr>
                        <a:t>Tekn</a:t>
                      </a:r>
                      <a:endParaRPr lang="tr-TR" sz="1100" b="1" dirty="0">
                        <a:effectLst/>
                        <a:latin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53656">
                <a:tc>
                  <a:txBody>
                    <a:bodyPr/>
                    <a:lstStyle/>
                    <a:p>
                      <a:r>
                        <a:rPr lang="tr-TR" sz="1100" b="1" dirty="0" smtClean="0">
                          <a:effectLst/>
                          <a:latin typeface="Times New Roman"/>
                        </a:rPr>
                        <a:t>Sağlık/</a:t>
                      </a:r>
                      <a:r>
                        <a:rPr lang="tr-TR" sz="1100" b="1" dirty="0" err="1" smtClean="0">
                          <a:effectLst/>
                          <a:latin typeface="Times New Roman"/>
                        </a:rPr>
                        <a:t>Sağlk</a:t>
                      </a:r>
                      <a:r>
                        <a:rPr lang="tr-TR" sz="1100" b="1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tr-TR" sz="1100" b="1" dirty="0" err="1" smtClean="0">
                          <a:effectLst/>
                          <a:latin typeface="Times New Roman"/>
                        </a:rPr>
                        <a:t>Hizmt</a:t>
                      </a:r>
                      <a:endParaRPr lang="tr-TR" sz="1100" b="1" dirty="0">
                        <a:effectLst/>
                        <a:latin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9" marR="56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179512" y="148207"/>
            <a:ext cx="8659688" cy="6858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sz="3200" dirty="0" smtClean="0">
                <a:ea typeface="Times New Roman"/>
                <a:cs typeface="Times New Roman"/>
              </a:rPr>
              <a:t>Okul/Kurum Öğretmen Durumu:</a:t>
            </a:r>
            <a:endParaRPr lang="tr-TR" sz="28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6082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835251"/>
              </p:ext>
            </p:extLst>
          </p:nvPr>
        </p:nvGraphicFramePr>
        <p:xfrm>
          <a:off x="323528" y="764704"/>
          <a:ext cx="8531999" cy="4932000"/>
        </p:xfrm>
        <a:graphic>
          <a:graphicData uri="http://schemas.openxmlformats.org/drawingml/2006/table">
            <a:tbl>
              <a:tblPr firstRow="1" firstCol="1" bandRow="1"/>
              <a:tblGrid>
                <a:gridCol w="17060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060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060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069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0695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9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tr-TR" sz="18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PERSONEL</a:t>
                      </a:r>
                      <a:endParaRPr lang="tr-T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MEVCUT</a:t>
                      </a:r>
                      <a:endParaRPr lang="tr-T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KADROLU</a:t>
                      </a:r>
                      <a:endParaRPr lang="tr-T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İHTİYAÇ</a:t>
                      </a:r>
                      <a:endParaRPr lang="tr-T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TOPLAM</a:t>
                      </a:r>
                      <a:endParaRPr lang="tr-T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7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Memur/VHKİ</a:t>
                      </a:r>
                      <a:endParaRPr lang="tr-TR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tr-TR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tr-TR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tr-TR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tr-TR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87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Teknisyen</a:t>
                      </a:r>
                      <a:endParaRPr lang="tr-TR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tr-TR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tr-TR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tr-TR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tr-TR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87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Hizmetli</a:t>
                      </a:r>
                      <a:endParaRPr lang="tr-TR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tr-TR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tr-TR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tr-TR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tr-TR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87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Belediyeden Gelen / İŞKUR</a:t>
                      </a:r>
                      <a:endParaRPr lang="tr-TR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tr-TR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tr-TR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tr-TR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tr-TR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87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Diğer</a:t>
                      </a:r>
                      <a:endParaRPr lang="tr-TR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tr-TR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tr-TR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tr-TR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tr-TR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179512" y="76200"/>
            <a:ext cx="8659688" cy="6858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sz="3200" dirty="0" smtClean="0">
                <a:ea typeface="Times New Roman"/>
                <a:cs typeface="Times New Roman"/>
              </a:rPr>
              <a:t>Yardımcı Personel Durumu</a:t>
            </a:r>
            <a:endParaRPr lang="tr-TR" sz="28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6751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62000" y="1946209"/>
            <a:ext cx="2057400" cy="2057400"/>
          </a:xfrm>
          <a:prstGeom prst="ellipse">
            <a:avLst/>
          </a:prstGeom>
          <a:gradFill>
            <a:gsLst>
              <a:gs pos="0">
                <a:srgbClr val="00B0F0"/>
              </a:gs>
              <a:gs pos="50000">
                <a:srgbClr val="399ECB"/>
              </a:gs>
              <a:gs pos="100000">
                <a:srgbClr val="0077D0"/>
              </a:gs>
            </a:gsLst>
            <a:path path="circle">
              <a:fillToRect l="50000" t="50000" r="50000" b="50000"/>
            </a:path>
          </a:gradFill>
          <a:ln w="82550">
            <a:noFill/>
          </a:ln>
          <a:effectLst>
            <a:outerShdw blurRad="1270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8" name="Oval 7"/>
          <p:cNvSpPr/>
          <p:nvPr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>
                <a:solidFill>
                  <a:prstClr val="white"/>
                </a:solidFill>
              </a:rPr>
              <a:t>     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59728" y="1531434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000" b="1" dirty="0">
                <a:solidFill>
                  <a:srgbClr val="2A7A9E">
                    <a:alpha val="40000"/>
                  </a:srgbClr>
                </a:solidFill>
                <a:cs typeface="Arial" pitchFamily="34" charset="0"/>
              </a:rPr>
              <a:t>2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tr-TR" sz="4000" spc="60" dirty="0"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rPr>
              <a:t>Öğrenci ve </a:t>
            </a:r>
            <a:r>
              <a:rPr lang="tr-TR" sz="4000" spc="60" dirty="0" smtClean="0"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rPr>
              <a:t>Eğitim </a:t>
            </a:r>
            <a:r>
              <a:rPr lang="tr-TR" sz="4000" spc="60" dirty="0"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rPr>
              <a:t>Durumu</a:t>
            </a:r>
            <a:endParaRPr lang="tr-TR" sz="4000" dirty="0">
              <a:effectLst>
                <a:outerShdw blurRad="50800" dist="25400" dir="5400000" algn="t" rotWithShape="0">
                  <a:prstClr val="black">
                    <a:alpha val="15000"/>
                  </a:prstClr>
                </a:outerShdw>
              </a:effectLst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endParaRPr lang="tr-TR" sz="17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414867"/>
            <a:ext cx="9144001" cy="457200"/>
          </a:xfrm>
        </p:spPr>
        <p:txBody>
          <a:bodyPr>
            <a:noAutofit/>
          </a:bodyPr>
          <a:lstStyle/>
          <a:p>
            <a:r>
              <a:rPr lang="tr-TR" dirty="0">
                <a:solidFill>
                  <a:prstClr val="white"/>
                </a:solidFill>
              </a:rPr>
              <a:t>     ÖĞRENCİ DURUMU</a:t>
            </a:r>
            <a:endParaRPr lang="tr-TR" dirty="0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14648"/>
              </p:ext>
            </p:extLst>
          </p:nvPr>
        </p:nvGraphicFramePr>
        <p:xfrm>
          <a:off x="179512" y="1115106"/>
          <a:ext cx="8712968" cy="4601014"/>
        </p:xfrm>
        <a:graphic>
          <a:graphicData uri="http://schemas.openxmlformats.org/drawingml/2006/table">
            <a:tbl>
              <a:tblPr firstRow="1" firstCol="1" bandRow="1"/>
              <a:tblGrid>
                <a:gridCol w="14516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63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63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516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516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5263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5263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0134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tr-TR" sz="18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Sınıf </a:t>
                      </a:r>
                      <a:endParaRPr lang="tr-T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ÖĞRENCİ</a:t>
                      </a:r>
                      <a:endParaRPr lang="tr-T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ŞUBE</a:t>
                      </a:r>
                      <a:endParaRPr lang="tr-T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DERSLİK</a:t>
                      </a:r>
                      <a:endParaRPr lang="tr-T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DEVAMSIZ</a:t>
                      </a:r>
                      <a:endParaRPr lang="tr-T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ÖZEL EĞİTİM</a:t>
                      </a:r>
                      <a:endParaRPr lang="tr-T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134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</a:t>
                      </a:r>
                      <a:endParaRPr lang="tr-T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</a:t>
                      </a:r>
                      <a:endParaRPr lang="tr-T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1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9. SINIF</a:t>
                      </a:r>
                      <a:endParaRPr kumimoji="0" lang="tr-TR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126</a:t>
                      </a:r>
                      <a:endParaRPr kumimoji="0" lang="tr-TR" sz="18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91</a:t>
                      </a:r>
                      <a:endParaRPr kumimoji="0" lang="tr-TR" sz="18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kumimoji="0" lang="tr-TR" sz="18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kumimoji="0" lang="tr-TR" sz="18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kumimoji="0" lang="tr-TR" sz="18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kumimoji="0" lang="tr-TR" sz="18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1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10.SINIF</a:t>
                      </a:r>
                      <a:endParaRPr lang="tr-T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134</a:t>
                      </a:r>
                      <a:endParaRPr lang="tr-TR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117</a:t>
                      </a:r>
                      <a:endParaRPr lang="tr-TR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kumimoji="0" lang="tr-TR" sz="18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kumimoji="0" lang="tr-TR" sz="18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8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kumimoji="0" lang="tr-TR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kumimoji="0" lang="tr-TR" sz="18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8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kumimoji="0" lang="tr-TR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kumimoji="0" lang="tr-TR" sz="18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462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11.SINIF</a:t>
                      </a:r>
                      <a:endParaRPr lang="tr-T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113</a:t>
                      </a:r>
                      <a:endParaRPr lang="tr-TR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66</a:t>
                      </a:r>
                      <a:endParaRPr lang="tr-TR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8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kumimoji="0" lang="tr-TR" sz="18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8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kumimoji="0" lang="tr-TR" sz="18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kumimoji="0" lang="tr-TR" sz="18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8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kumimoji="0" lang="tr-TR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kumimoji="0" lang="tr-TR" sz="18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18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12.SINIF</a:t>
                      </a:r>
                      <a:endParaRPr lang="tr-T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127</a:t>
                      </a:r>
                      <a:endParaRPr lang="tr-TR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96</a:t>
                      </a:r>
                      <a:endParaRPr lang="tr-TR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6</a:t>
                      </a:r>
                      <a:endParaRPr lang="tr-TR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6</a:t>
                      </a:r>
                      <a:endParaRPr lang="tr-TR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0</a:t>
                      </a:r>
                      <a:endParaRPr lang="tr-TR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8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kumimoji="0" lang="tr-TR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kumimoji="0" lang="tr-TR" sz="18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01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GENEL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TOPLAM</a:t>
                      </a:r>
                      <a:endParaRPr lang="tr-T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500</a:t>
                      </a:r>
                      <a:endParaRPr lang="tr-TR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370</a:t>
                      </a:r>
                      <a:endParaRPr lang="tr-TR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26</a:t>
                      </a:r>
                      <a:endParaRPr lang="tr-TR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26</a:t>
                      </a:r>
                      <a:endParaRPr lang="tr-TR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0</a:t>
                      </a:r>
                      <a:endParaRPr lang="tr-TR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0</a:t>
                      </a:r>
                      <a:endParaRPr lang="tr-TR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414867"/>
            <a:ext cx="9144001" cy="457200"/>
          </a:xfrm>
        </p:spPr>
        <p:txBody>
          <a:bodyPr>
            <a:noAutofit/>
          </a:bodyPr>
          <a:lstStyle/>
          <a:p>
            <a:r>
              <a:rPr lang="tr-TR" dirty="0">
                <a:solidFill>
                  <a:prstClr val="white"/>
                </a:solidFill>
              </a:rPr>
              <a:t>     EĞİTİM ÖĞRETİME YARDIMCI FAALİYETLER</a:t>
            </a:r>
            <a:endParaRPr lang="tr-TR" dirty="0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066882"/>
              </p:ext>
            </p:extLst>
          </p:nvPr>
        </p:nvGraphicFramePr>
        <p:xfrm>
          <a:off x="179512" y="1115107"/>
          <a:ext cx="8532000" cy="5196300"/>
        </p:xfrm>
        <a:graphic>
          <a:graphicData uri="http://schemas.openxmlformats.org/drawingml/2006/table">
            <a:tbl>
              <a:tblPr firstRow="1" firstCol="1" bandRow="1"/>
              <a:tblGrid>
                <a:gridCol w="40324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995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FAALİYET</a:t>
                      </a:r>
                      <a:endParaRPr kumimoji="0" lang="tr-TR" sz="18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SAYISI</a:t>
                      </a:r>
                      <a:r>
                        <a:rPr kumimoji="0" lang="tr-TR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/ AÇIKLAMA</a:t>
                      </a:r>
                      <a:endParaRPr kumimoji="0" lang="tr-TR" sz="18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8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OKULDAKİ SPORTİF </a:t>
                      </a:r>
                      <a:r>
                        <a:rPr kumimoji="0" lang="tr-TR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TAKIMLAR</a:t>
                      </a:r>
                      <a:endParaRPr kumimoji="0" lang="tr-TR" sz="18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Futsal,BİLEK</a:t>
                      </a:r>
                      <a:r>
                        <a:rPr kumimoji="0" lang="tr-TR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GÜREŞİ,FUTBOL,MASA </a:t>
                      </a:r>
                      <a:r>
                        <a:rPr kumimoji="0" lang="tr-TR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TENİSİ,FLOOR CURLİNG</a:t>
                      </a:r>
                      <a:endParaRPr kumimoji="0" lang="tr-TR" sz="18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8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OKULDA YÜRÜTÜLEN </a:t>
                      </a:r>
                      <a:r>
                        <a:rPr kumimoji="0" lang="tr-TR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EGZERSİZLER</a:t>
                      </a:r>
                      <a:endParaRPr kumimoji="0" lang="tr-TR" sz="18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 Adet Beden Eğitimi ve Spordan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TUBİTAK 4006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8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OKULDA AÇILAN </a:t>
                      </a:r>
                      <a:r>
                        <a:rPr kumimoji="0" lang="tr-TR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KURSLAR</a:t>
                      </a:r>
                      <a:endParaRPr kumimoji="0" lang="tr-TR" sz="18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E-Okul Destekleme ve Yetiştirme Kursu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PiKtes</a:t>
                      </a:r>
                      <a:r>
                        <a:rPr kumimoji="0" lang="tr-TR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tr-TR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Destekleme Yetiştirme Kursu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8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OKULDA BULUNAN SOSYAL </a:t>
                      </a:r>
                      <a:r>
                        <a:rPr kumimoji="0" lang="tr-TR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KULÜPLER</a:t>
                      </a:r>
                      <a:endParaRPr kumimoji="0" lang="tr-TR" sz="18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Kültür Edebiyat Kulübü, Kütüphanecilik Kulübü, Sivil-Savunma ve İş Güvenliği Kulübü, Gezi Tanıtım </a:t>
                      </a:r>
                      <a:r>
                        <a:rPr kumimoji="0" lang="tr-TR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ve Turizm Kulübü,zeka</a:t>
                      </a:r>
                      <a:r>
                        <a:rPr kumimoji="0" lang="tr-TR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oyunları ve matematik kulübü</a:t>
                      </a:r>
                      <a:r>
                        <a:rPr kumimoji="0" lang="tr-TR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Sağlık, Temizlik, Beslenme ve Yeşilay Kulübü, Spor</a:t>
                      </a:r>
                      <a:r>
                        <a:rPr kumimoji="0" lang="tr-TR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tr-TR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Kulübü, Meslek Tanıtma Kulübü, Resim</a:t>
                      </a:r>
                      <a:r>
                        <a:rPr kumimoji="0" lang="tr-TR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kulübü</a:t>
                      </a:r>
                      <a:endParaRPr kumimoji="0" lang="tr-TR" sz="9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8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OKULDA YÜRÜTÜLEN </a:t>
                      </a:r>
                      <a:r>
                        <a:rPr kumimoji="0" lang="tr-TR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PROJELER</a:t>
                      </a:r>
                      <a:endParaRPr kumimoji="0" lang="tr-TR" sz="18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0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AB Projesi 2 Adet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kumimoji="0" lang="tr-TR" sz="10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ERASMUS</a:t>
                      </a:r>
                      <a:r>
                        <a:rPr kumimoji="0" lang="tr-TR" sz="1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RET PROJESİ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kumimoji="0" lang="tr-TR" sz="1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SEUP 2 PROJESİ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kumimoji="0" lang="tr-TR" sz="1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PİKTES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endParaRPr kumimoji="0" lang="tr-TR" sz="1000" b="1" kern="1200" baseline="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3368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414867"/>
            <a:ext cx="9144001" cy="457200"/>
          </a:xfrm>
        </p:spPr>
        <p:txBody>
          <a:bodyPr>
            <a:noAutofit/>
          </a:bodyPr>
          <a:lstStyle/>
          <a:p>
            <a:r>
              <a:rPr lang="tr-TR" dirty="0">
                <a:solidFill>
                  <a:prstClr val="white"/>
                </a:solidFill>
              </a:rPr>
              <a:t>     </a:t>
            </a:r>
            <a:r>
              <a:rPr lang="tr-TR" dirty="0" smtClean="0">
                <a:solidFill>
                  <a:prstClr val="white"/>
                </a:solidFill>
              </a:rPr>
              <a:t>YILLARA GÖRE MEZUN </a:t>
            </a:r>
            <a:r>
              <a:rPr lang="tr-TR" dirty="0">
                <a:solidFill>
                  <a:prstClr val="white"/>
                </a:solidFill>
              </a:rPr>
              <a:t>ÖĞRENCİ SAYISI</a:t>
            </a:r>
            <a:endParaRPr lang="tr-TR" dirty="0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61032"/>
              </p:ext>
            </p:extLst>
          </p:nvPr>
        </p:nvGraphicFramePr>
        <p:xfrm>
          <a:off x="214282" y="1071546"/>
          <a:ext cx="8532001" cy="4707376"/>
        </p:xfrm>
        <a:graphic>
          <a:graphicData uri="http://schemas.openxmlformats.org/drawingml/2006/table">
            <a:tbl>
              <a:tblPr firstRow="1" firstCol="1" bandRow="1"/>
              <a:tblGrid>
                <a:gridCol w="12241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6435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21988">
                <a:tc>
                  <a:txBody>
                    <a:bodyPr/>
                    <a:lstStyle/>
                    <a:p>
                      <a:r>
                        <a:rPr lang="tr-TR" dirty="0" smtClean="0"/>
                        <a:t>YIL</a:t>
                      </a:r>
                      <a:endParaRPr lang="tr-TR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KIZ</a:t>
                      </a:r>
                      <a:endParaRPr lang="tr-TR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ERKEK</a:t>
                      </a:r>
                      <a:endParaRPr lang="tr-TR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TOPLAM</a:t>
                      </a:r>
                      <a:endParaRPr kumimoji="0" lang="tr-TR" sz="18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0898">
                <a:tc>
                  <a:txBody>
                    <a:bodyPr/>
                    <a:lstStyle/>
                    <a:p>
                      <a:r>
                        <a:rPr lang="tr-TR" dirty="0" smtClean="0"/>
                        <a:t>2018/2019</a:t>
                      </a:r>
                      <a:endParaRPr lang="tr-TR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kumimoji="0" lang="tr-TR" sz="18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kumimoji="0" lang="tr-TR" sz="18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</a:t>
                      </a:r>
                      <a:endParaRPr kumimoji="0" lang="tr-TR" sz="18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80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2019/2020</a:t>
                      </a:r>
                      <a:endParaRPr kumimoji="0" lang="tr-TR" sz="18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35</a:t>
                      </a:r>
                      <a:endParaRPr kumimoji="0" lang="tr-TR" sz="18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33</a:t>
                      </a:r>
                      <a:endParaRPr kumimoji="0" lang="tr-TR" sz="18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68</a:t>
                      </a:r>
                      <a:endParaRPr kumimoji="0" lang="tr-TR" sz="18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80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2020/2021</a:t>
                      </a:r>
                      <a:endParaRPr kumimoji="0" lang="tr-TR" sz="18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</a:t>
                      </a:r>
                      <a:endParaRPr kumimoji="0" lang="tr-TR" sz="18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800" b="1" kern="120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  <a:endParaRPr kumimoji="0" lang="tr-TR" sz="18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46</a:t>
                      </a:r>
                      <a:endParaRPr kumimoji="0" lang="tr-TR" sz="18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80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2021/2022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</a:t>
                      </a:r>
                      <a:endParaRPr kumimoji="0" lang="tr-TR" sz="18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34</a:t>
                      </a:r>
                      <a:endParaRPr kumimoji="0" lang="tr-TR" sz="18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64</a:t>
                      </a:r>
                      <a:endParaRPr kumimoji="0" lang="tr-TR" sz="18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80898">
                <a:tc>
                  <a:txBody>
                    <a:bodyPr/>
                    <a:lstStyle/>
                    <a:p>
                      <a:r>
                        <a:rPr lang="tr-TR" dirty="0" smtClean="0"/>
                        <a:t>2022/2023</a:t>
                      </a:r>
                      <a:endParaRPr lang="tr-TR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          45</a:t>
                      </a:r>
                      <a:endParaRPr lang="tr-TR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         40</a:t>
                      </a:r>
                      <a:endParaRPr lang="tr-TR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80898">
                <a:tc>
                  <a:txBody>
                    <a:bodyPr/>
                    <a:lstStyle/>
                    <a:p>
                      <a:r>
                        <a:rPr lang="tr-TR" dirty="0" smtClean="0"/>
                        <a:t>2023/2024</a:t>
                      </a:r>
                      <a:endParaRPr lang="tr-TR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           70</a:t>
                      </a:r>
                      <a:endParaRPr lang="tr-TR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          40</a:t>
                      </a:r>
                      <a:endParaRPr lang="tr-TR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1194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1142976" y="1071544"/>
            <a:ext cx="3886224" cy="28575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pic>
        <p:nvPicPr>
          <p:cNvPr id="7" name="6 Resim" descr="a2c1825e-70f4-4c1e-bb27-aa054de55d5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 txBox="1">
            <a:spLocks/>
          </p:cNvSpPr>
          <p:nvPr/>
        </p:nvSpPr>
        <p:spPr>
          <a:xfrm>
            <a:off x="228600" y="3703704"/>
            <a:ext cx="7315200" cy="132549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lnSpcReduction="1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pPr>
              <a:lnSpc>
                <a:spcPct val="87000"/>
              </a:lnSpc>
              <a:spcBef>
                <a:spcPct val="0"/>
              </a:spcBef>
              <a:defRPr lang="tr-TR"/>
            </a:pPr>
            <a:r>
              <a:rPr lang="tr-TR" sz="4400">
                <a:solidFill>
                  <a:srgbClr val="92D050"/>
                </a:solidFill>
              </a:rPr>
              <a:t/>
            </a:r>
            <a:br>
              <a:rPr lang="tr-TR" sz="4400">
                <a:solidFill>
                  <a:srgbClr val="92D050"/>
                </a:solidFill>
              </a:rPr>
            </a:br>
            <a:r>
              <a:rPr lang="tr-TR" sz="5600" b="1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İletiniz Nedir?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47F28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5089818"/>
            <a:ext cx="9144000" cy="1768182"/>
            <a:chOff x="0" y="5089818"/>
            <a:chExt cx="9144000" cy="1768182"/>
          </a:xfrm>
        </p:grpSpPr>
        <p:pic>
          <p:nvPicPr>
            <p:cNvPr id="11" name="Picture 10"/>
            <p:cNvPicPr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064" y="5089818"/>
              <a:ext cx="9098280" cy="173736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0" y="5181600"/>
              <a:ext cx="45719" cy="167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4537710" y="2251710"/>
              <a:ext cx="68580" cy="9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098281" y="5158740"/>
              <a:ext cx="45719" cy="167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4" name="Title 3"/>
          <p:cNvSpPr txBox="1">
            <a:spLocks/>
          </p:cNvSpPr>
          <p:nvPr/>
        </p:nvSpPr>
        <p:spPr>
          <a:xfrm>
            <a:off x="228600" y="3657600"/>
            <a:ext cx="7315200" cy="132556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tr-TR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7000"/>
              </a:lnSpc>
            </a:pPr>
            <a:r>
              <a:rPr lang="tr-TR" sz="5600"/>
              <a:t/>
            </a:r>
            <a:br>
              <a:rPr lang="tr-TR" sz="5600"/>
            </a:br>
            <a:r>
              <a:rPr lang="tr-TR" sz="5600" smtClean="0">
                <a:solidFill>
                  <a:schemeClr val="bg1"/>
                </a:solidFill>
              </a:rPr>
              <a:t>Teşekkür Ederim.</a:t>
            </a:r>
            <a:endParaRPr lang="tr-TR" sz="5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5052" y="424857"/>
            <a:ext cx="7924800" cy="707886"/>
          </a:xfrm>
          <a:prstGeom prst="rect">
            <a:avLst/>
          </a:prstGeom>
          <a:noFill/>
        </p:spPr>
        <p:txBody>
          <a:bodyPr wrap="square" rtlCol="0">
            <a:normAutofit fontScale="70000" lnSpcReduction="20000"/>
          </a:bodyPr>
          <a:lstStyle/>
          <a:p>
            <a:pPr algn="ctr"/>
            <a:r>
              <a:rPr lang="tr-T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KAPIÇAM Çok Programlı Anadolu Lisesi Sunumu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905000" y="2936809"/>
            <a:ext cx="5257800" cy="1588"/>
          </a:xfrm>
          <a:prstGeom prst="line">
            <a:avLst/>
          </a:prstGeom>
          <a:ln w="47625">
            <a:solidFill>
              <a:srgbClr val="E4E4E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0711" y="5127978"/>
            <a:ext cx="7973935" cy="40011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r"/>
            <a:r>
              <a:rPr lang="tr-T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tr-T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86800" y="528448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>
                <a:solidFill>
                  <a:srgbClr val="FF6600"/>
                </a:solidFill>
              </a:rPr>
              <a:t>           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50711" y="1557456"/>
            <a:ext cx="2068689" cy="2708434"/>
            <a:chOff x="750711" y="1557456"/>
            <a:chExt cx="2068689" cy="2708434"/>
          </a:xfrm>
        </p:grpSpPr>
        <p:sp>
          <p:nvSpPr>
            <p:cNvPr id="6" name="Oval 5"/>
            <p:cNvSpPr/>
            <p:nvPr/>
          </p:nvSpPr>
          <p:spPr>
            <a:xfrm>
              <a:off x="762000" y="1946209"/>
              <a:ext cx="2057400" cy="2057400"/>
            </a:xfrm>
            <a:prstGeom prst="ellipse">
              <a:avLst/>
            </a:prstGeom>
            <a:gradFill flip="none" rotWithShape="1">
              <a:gsLst>
                <a:gs pos="0">
                  <a:srgbClr val="F39C29"/>
                </a:gs>
                <a:gs pos="50000">
                  <a:srgbClr val="F7931D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/>
                <a:t>            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21392" y="1557456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7000" b="1" dirty="0" smtClean="0">
                  <a:solidFill>
                    <a:srgbClr val="F26200">
                      <a:alpha val="40000"/>
                    </a:srgbClr>
                  </a:solidFill>
                  <a:latin typeface="+mj-lt"/>
                  <a:cs typeface="Arial" pitchFamily="34" charset="0"/>
                </a:rPr>
                <a:t>1</a:t>
              </a:r>
              <a:endParaRPr lang="tr-TR" sz="17000" b="1" dirty="0">
                <a:solidFill>
                  <a:srgbClr val="F26200">
                    <a:alpha val="40000"/>
                  </a:srgb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007328" y="199235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/>
                <a:t>      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50711" y="2422610"/>
              <a:ext cx="2068689" cy="978126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algn="ctr">
                <a:lnSpc>
                  <a:spcPct val="80000"/>
                </a:lnSpc>
              </a:pPr>
              <a:endParaRPr lang="tr-TR" sz="2400" b="1" spc="60" dirty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  <a:p>
              <a:pPr algn="ctr">
                <a:lnSpc>
                  <a:spcPct val="80000"/>
                </a:lnSpc>
              </a:pPr>
              <a:r>
                <a:rPr lang="tr-TR" sz="24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Genel ve Fiziki Bilgiler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43300" y="1591943"/>
            <a:ext cx="2057400" cy="2708434"/>
            <a:chOff x="3543300" y="1591943"/>
            <a:chExt cx="2057400" cy="2708434"/>
          </a:xfrm>
        </p:grpSpPr>
        <p:sp>
          <p:nvSpPr>
            <p:cNvPr id="4" name="Oval 3"/>
            <p:cNvSpPr/>
            <p:nvPr/>
          </p:nvSpPr>
          <p:spPr>
            <a:xfrm>
              <a:off x="3543300" y="1946209"/>
              <a:ext cx="2057400" cy="2057400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50000">
                  <a:srgbClr val="399ECB"/>
                </a:gs>
                <a:gs pos="100000">
                  <a:srgbClr val="0077D0"/>
                </a:gs>
              </a:gsLst>
              <a:path path="circle">
                <a:fillToRect l="50000" t="50000" r="50000" b="50000"/>
              </a:path>
            </a:gra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/>
                <a:t>            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33968" y="1591943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7000" b="1">
                  <a:solidFill>
                    <a:srgbClr val="2A7A9E">
                      <a:alpha val="40000"/>
                    </a:srgbClr>
                  </a:solidFill>
                  <a:latin typeface="+mj-lt"/>
                  <a:cs typeface="Arial" pitchFamily="34" charset="0"/>
                </a:rPr>
                <a:t>2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3782124" y="198863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/>
                <a:t>      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77988" y="2653062"/>
              <a:ext cx="1931160" cy="943639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tr-TR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Öğrenci ve Eğitim Durumu</a:t>
              </a:r>
              <a:endParaRPr lang="tr-TR" sz="23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324600" y="1587511"/>
            <a:ext cx="2057400" cy="2708434"/>
            <a:chOff x="6324600" y="1587511"/>
            <a:chExt cx="2057400" cy="2708434"/>
          </a:xfrm>
        </p:grpSpPr>
        <p:sp>
          <p:nvSpPr>
            <p:cNvPr id="5" name="Oval 4"/>
            <p:cNvSpPr/>
            <p:nvPr/>
          </p:nvSpPr>
          <p:spPr>
            <a:xfrm>
              <a:off x="6324600" y="1953643"/>
              <a:ext cx="2057400" cy="2057400"/>
            </a:xfrm>
            <a:prstGeom prst="ellipse">
              <a:avLst/>
            </a:prstGeom>
            <a:gradFill flip="none" rotWithShape="1">
              <a:gsLst>
                <a:gs pos="5000">
                  <a:srgbClr val="84D830"/>
                </a:gs>
                <a:gs pos="48000">
                  <a:srgbClr val="7BCF27"/>
                </a:gs>
                <a:gs pos="100000">
                  <a:srgbClr val="56901C"/>
                </a:gs>
              </a:gsLst>
              <a:path path="circle">
                <a:fillToRect l="50000" t="50000" r="50000" b="50000"/>
              </a:path>
              <a:tileRect/>
            </a:gradFill>
            <a:ln w="5080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/>
                <a:t>            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21604" y="1587511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7000" b="1">
                  <a:solidFill>
                    <a:srgbClr val="65B131">
                      <a:alpha val="64000"/>
                    </a:srgbClr>
                  </a:solidFill>
                  <a:latin typeface="+mj-lt"/>
                  <a:cs typeface="Arial" pitchFamily="34" charset="0"/>
                </a:rPr>
                <a:t>3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6569928" y="2005362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/>
                <a:t>      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87720" y="2521318"/>
              <a:ext cx="1931160" cy="922050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ctr">
                <a:lnSpc>
                  <a:spcPct val="80000"/>
                </a:lnSpc>
              </a:pPr>
              <a:endParaRPr lang="tr-TR" sz="2300" b="1" spc="60" dirty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  <a:p>
              <a:pPr algn="ctr">
                <a:lnSpc>
                  <a:spcPct val="80000"/>
                </a:lnSpc>
              </a:pPr>
              <a:r>
                <a:rPr lang="tr-TR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Başarılar, İhtiyaçlar</a:t>
              </a:r>
              <a:endParaRPr lang="tr-TR" sz="23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tr-TR" sz="4000" spc="60" dirty="0"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rPr>
              <a:t>Genel </a:t>
            </a:r>
            <a:r>
              <a:rPr lang="tr-TR" sz="4000" spc="60" dirty="0" smtClean="0"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rPr>
              <a:t>VE </a:t>
            </a:r>
            <a:r>
              <a:rPr lang="tr-TR" sz="4000" spc="60" dirty="0" err="1" smtClean="0"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rPr>
              <a:t>Fİzİkİ</a:t>
            </a:r>
            <a:r>
              <a:rPr lang="tr-TR" sz="4000" spc="60" dirty="0" smtClean="0"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rPr>
              <a:t> </a:t>
            </a:r>
            <a:r>
              <a:rPr lang="tr-TR" sz="4000" spc="60" dirty="0" err="1" smtClean="0"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rPr>
              <a:t>Bİlgİler</a:t>
            </a:r>
            <a:endParaRPr lang="tr-TR" sz="4000" spc="60" dirty="0">
              <a:effectLst>
                <a:outerShdw blurRad="50800" dist="25400" dir="5400000" algn="t" rotWithShape="0">
                  <a:prstClr val="black">
                    <a:alpha val="15000"/>
                  </a:prst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endParaRPr lang="tr-TR" sz="17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1392" y="1557456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000" b="1" dirty="0">
                <a:solidFill>
                  <a:srgbClr val="F26200">
                    <a:alpha val="40000"/>
                  </a:srgbClr>
                </a:solidFill>
                <a:cs typeface="Arial" pitchFamily="34" charset="0"/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>
            <a:spLocks noGrp="1"/>
          </p:cNvSpPr>
          <p:nvPr>
            <p:ph type="title"/>
          </p:nvPr>
        </p:nvSpPr>
        <p:spPr>
          <a:xfrm>
            <a:off x="323528" y="76200"/>
            <a:ext cx="8515672" cy="6858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tr-TR" dirty="0"/>
              <a:t>Okul / Kurum Bilgileri</a:t>
            </a: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936881"/>
              </p:ext>
            </p:extLst>
          </p:nvPr>
        </p:nvGraphicFramePr>
        <p:xfrm>
          <a:off x="251520" y="764700"/>
          <a:ext cx="8532000" cy="4821044"/>
        </p:xfrm>
        <a:graphic>
          <a:graphicData uri="http://schemas.openxmlformats.org/drawingml/2006/table">
            <a:tbl>
              <a:tblPr firstRow="1" firstCol="1" bandRow="1"/>
              <a:tblGrid>
                <a:gridCol w="29523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796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35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OKUL /KURUM ADI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8" marR="5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KAPIÇAM</a:t>
                      </a:r>
                      <a:r>
                        <a:rPr lang="tr-TR" sz="1100" b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ÇOK PROGRAMLI ANADOLU LİSESİ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8" marR="5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7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OKUL /KURUM MÜDÜRÜ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8" marR="5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MÜKREMİN</a:t>
                      </a:r>
                      <a:r>
                        <a:rPr lang="tr-TR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REYHAN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8" marR="5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2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MÜDÜR </a:t>
                      </a:r>
                      <a:r>
                        <a:rPr lang="tr-TR" sz="12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YARD</a:t>
                      </a:r>
                      <a:r>
                        <a:rPr lang="tr-TR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8" marR="5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MEHMET</a:t>
                      </a:r>
                      <a:r>
                        <a:rPr lang="tr-TR" sz="1100" b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ARDIÇ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8" marR="5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MÜDÜR YARD.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8" marR="5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CUMA</a:t>
                      </a:r>
                      <a:r>
                        <a:rPr lang="tr-TR" sz="1100" b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BOSTAN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8" marR="5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MÜDÜR YARD.</a:t>
                      </a:r>
                      <a:endParaRPr lang="tr-TR" sz="12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4758" marR="5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SERAP</a:t>
                      </a:r>
                      <a:r>
                        <a:rPr lang="tr-TR" sz="1100" b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KENGER</a:t>
                      </a: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8" marR="5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MÜDÜR YARD.</a:t>
                      </a:r>
                      <a:endParaRPr lang="tr-TR" sz="12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4758" marR="5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MUSTAFA</a:t>
                      </a:r>
                      <a:r>
                        <a:rPr lang="tr-TR" sz="1100" b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DEMİRCİOĞLU</a:t>
                      </a: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8" marR="5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MÜDÜR YARD.</a:t>
                      </a:r>
                    </a:p>
                  </a:txBody>
                  <a:tcPr marL="54758" marR="5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EYÜP</a:t>
                      </a:r>
                      <a:r>
                        <a:rPr lang="tr-TR" sz="1100" b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ÇOLAK</a:t>
                      </a:r>
                      <a:endParaRPr lang="tr-T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8" marR="5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OKUL-AİLE BRL.BŞK.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8" marR="5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CUMA KUZU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8" marR="5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OKUL /KURUM </a:t>
                      </a:r>
                      <a:r>
                        <a:rPr lang="tr-TR" sz="12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ADRESİ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8" marR="5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tr-TR" sz="1100" b="1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Sivricehüyük</a:t>
                      </a: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Mah. </a:t>
                      </a:r>
                      <a:r>
                        <a:rPr lang="tr-TR" sz="1100" b="1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Emiruşağı</a:t>
                      </a: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Sok.  </a:t>
                      </a:r>
                      <a:r>
                        <a:rPr lang="tr-TR" sz="1050" b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DULKADİROĞLU</a:t>
                      </a:r>
                      <a:r>
                        <a:rPr lang="tr-TR" sz="105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/KAHRAMANMARAŞ</a:t>
                      </a:r>
                      <a:endParaRPr lang="tr-T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8" marR="5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OKUL /KURUM TELEFONU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8" marR="5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0344 2522532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8" marR="5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FAKS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8" marR="5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tr-TR" sz="11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0344 2522532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8" marR="5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E-POSTA ADRESİ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8" marR="5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763059@meb.k12.tr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8" marR="5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WEB ADRESİ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8" marR="5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http://barinmamerkezicpl.meb.k12.tr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8" marR="5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VERGİ NUMARASI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8" marR="5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Okul (1420646946 )        Okul Aile </a:t>
                      </a:r>
                      <a:r>
                        <a:rPr lang="tr-TR" sz="1100" b="1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Birlğ</a:t>
                      </a: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 (1421001526)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8" marR="5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7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ÖĞRETİM ŞEKLİ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8" marR="5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NORMAL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8" marR="5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7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HİZMETE GİRİŞ </a:t>
                      </a:r>
                      <a:r>
                        <a:rPr lang="tr-TR" sz="12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TARİHİ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8" marR="5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</a:t>
                      </a:r>
                      <a:r>
                        <a:rPr lang="tr-TR" sz="1100" b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ARALIK 2019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8" marR="5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7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YÜZÖLÇÜMÜ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8" marR="5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tr-TR" sz="1100" b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20.413,30 M2 TAPU ALANI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8" marR="5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7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ISINMA DURUMU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8" marR="5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tr-TR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KLİMA,KALORİFER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8" marR="5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7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VARSA KARDEŞ OKULU/KURUMU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8" marR="5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tr-TR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YOK</a:t>
                      </a:r>
                      <a:endParaRPr lang="tr-TR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8" marR="5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C:\Users\M.Yrd.Kemal\Desktop\brifing-stratejik plan derya\WhatsApp Image 2023-12-05 at 14.33.46 (1)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214290"/>
            <a:ext cx="9715568" cy="69294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659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1"/>
          <p:cNvSpPr>
            <a:spLocks noGrp="1"/>
          </p:cNvSpPr>
          <p:nvPr>
            <p:ph type="title"/>
          </p:nvPr>
        </p:nvSpPr>
        <p:spPr>
          <a:xfrm>
            <a:off x="179512" y="76200"/>
            <a:ext cx="8659688" cy="6858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Vizyonumuz Misyonumuz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3679278"/>
              </p:ext>
            </p:extLst>
          </p:nvPr>
        </p:nvGraphicFramePr>
        <p:xfrm>
          <a:off x="323528" y="764704"/>
          <a:ext cx="8532000" cy="49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6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6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30648">
                <a:tc>
                  <a:txBody>
                    <a:bodyPr/>
                    <a:lstStyle/>
                    <a:p>
                      <a:pPr algn="ctr"/>
                      <a:r>
                        <a:rPr lang="tr-TR" u="sng" dirty="0" smtClean="0"/>
                        <a:t>Vizyon</a:t>
                      </a:r>
                      <a:endParaRPr lang="tr-TR" u="sng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u="sng" dirty="0" smtClean="0"/>
                        <a:t>Misyon</a:t>
                      </a:r>
                      <a:endParaRPr lang="tr-TR" u="sng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01352">
                <a:tc>
                  <a:txBody>
                    <a:bodyPr/>
                    <a:lstStyle/>
                    <a:p>
                      <a:pPr algn="ctr"/>
                      <a:endParaRPr kumimoji="0" lang="tr-T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kumimoji="0" lang="tr-T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kumimoji="0" lang="tr-T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tr-T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Geçici koruma altındaki öğrencilere dilimizi ve kültürümüzü öğretmek ve onları bilime, yeniliklere ve gelişime açık, ülkemize entegrasyonu sağlanmış, maddi ve manevi</a:t>
                      </a:r>
                      <a:r>
                        <a:rPr kumimoji="0" lang="tr-T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bakımdan donatılmış  nitelikte bireyler olarak yetiştirmek.</a:t>
                      </a:r>
                      <a:endParaRPr kumimoji="0" lang="tr-T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algn="ctr"/>
                      <a:endParaRPr lang="tr-TR" dirty="0" smtClean="0"/>
                    </a:p>
                    <a:p>
                      <a:pPr algn="ctr"/>
                      <a:endParaRPr lang="tr-TR" dirty="0" smtClean="0"/>
                    </a:p>
                    <a:p>
                      <a:pPr algn="ctr"/>
                      <a:r>
                        <a:rPr lang="tr-TR" dirty="0" smtClean="0"/>
                        <a:t>Geçici koruma altındaki öğrencileri dilimizi ve kültürümüzü benimsemiş,</a:t>
                      </a:r>
                      <a:r>
                        <a:rPr lang="tr-TR" baseline="0" dirty="0" smtClean="0"/>
                        <a:t> Atatürk ilke ve İnkılaplarına bağlı ülkemizin eğitimine uyum sağlamış, yüksek nitelikli mesleki bilgilerle donatılmış, çevrenin istihdam ihtiyacına katkı sağlayacak nitelikte bireyler olarak yetiştirmek.</a:t>
                      </a:r>
                      <a:endParaRPr lang="tr-T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819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1"/>
          <p:cNvSpPr>
            <a:spLocks noGrp="1"/>
          </p:cNvSpPr>
          <p:nvPr>
            <p:ph type="title"/>
          </p:nvPr>
        </p:nvSpPr>
        <p:spPr>
          <a:xfrm>
            <a:off x="179512" y="76200"/>
            <a:ext cx="8659688" cy="6858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Okulun/Kurumun Tarihçesi: 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3942664"/>
              </p:ext>
            </p:extLst>
          </p:nvPr>
        </p:nvGraphicFramePr>
        <p:xfrm>
          <a:off x="323528" y="764704"/>
          <a:ext cx="8532000" cy="49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3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932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</a:pPr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KAPIÇAM</a:t>
                      </a:r>
                      <a:r>
                        <a:rPr lang="tr-T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ÇOK PROGRAMLI ANADOLU LİSESİ </a:t>
                      </a:r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22.11.2016 </a:t>
                      </a: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tarihinde </a:t>
                      </a:r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Geçici</a:t>
                      </a:r>
                      <a:r>
                        <a:rPr lang="tr-T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Koruma Altındaki </a:t>
                      </a:r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</a:t>
                      </a: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öğrencilerin </a:t>
                      </a:r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eğitim görmesi amacıyla Anadolu Lisesi,İmam</a:t>
                      </a:r>
                      <a:r>
                        <a:rPr lang="tr-T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</a:t>
                      </a:r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Hatip Lisesi ve</a:t>
                      </a:r>
                      <a:r>
                        <a:rPr lang="tr-T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</a:t>
                      </a:r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Anadolu </a:t>
                      </a: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Meslek Lisesi </a:t>
                      </a:r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olarak</a:t>
                      </a:r>
                      <a:r>
                        <a:rPr lang="tr-T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</a:t>
                      </a:r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206 </a:t>
                      </a: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öğrenci ile eğitime </a:t>
                      </a:r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başlamıştır.2018-2019</a:t>
                      </a:r>
                      <a:r>
                        <a:rPr lang="tr-T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</a:t>
                      </a:r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eğitim-öğretim dönemi itibari ile İmam</a:t>
                      </a:r>
                      <a:r>
                        <a:rPr lang="tr-T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Hatip Lisesi okul bünyesinden ayrılmıştır.Yapımı Avrupa Birliği tarafından tamamlanan 2 blok 46 derslikten oluşan yeni okul binasında 22  Aralık itibariyle eğitim öğretime başlanmıştır.8 </a:t>
                      </a:r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şube Anadolu Lisesi,18 şube Anadolu Meslek Lisesi(Elektrik/Elektronik</a:t>
                      </a:r>
                      <a:r>
                        <a:rPr lang="tr-T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Teknolojisi,Sağlık Hizmetleri Alanı) </a:t>
                      </a:r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olarak 870</a:t>
                      </a:r>
                      <a:r>
                        <a:rPr lang="tr-T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</a:t>
                      </a:r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öğrenci ile eğitim öğretime devam etmektedir. Kuruluş </a:t>
                      </a: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amacı </a:t>
                      </a:r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Geçici</a:t>
                      </a:r>
                      <a:r>
                        <a:rPr lang="tr-T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Koruma Altındaki </a:t>
                      </a:r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</a:t>
                      </a: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öğrencilere mesleki eğitim </a:t>
                      </a:r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verilerek </a:t>
                      </a: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mezun olduklarında gerek ülkemizde gerekse ülkelerindeki iç savaş bittiğinde ülkelerinin imar ve kalkınması için nitelikli ve donanımlı insanlar olarak </a:t>
                      </a:r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yetiştirmektir.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332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1"/>
          <p:cNvSpPr>
            <a:spLocks noGrp="1"/>
          </p:cNvSpPr>
          <p:nvPr>
            <p:ph type="title"/>
          </p:nvPr>
        </p:nvSpPr>
        <p:spPr>
          <a:xfrm>
            <a:off x="179512" y="76200"/>
            <a:ext cx="8659688" cy="685800"/>
          </a:xfrm>
        </p:spPr>
        <p:txBody>
          <a:bodyPr>
            <a:normAutofit fontScale="90000"/>
          </a:bodyPr>
          <a:lstStyle/>
          <a:p>
            <a:r>
              <a:rPr lang="tr-TR" dirty="0"/>
              <a:t>Okulumuzun </a:t>
            </a:r>
            <a:r>
              <a:rPr lang="tr-TR" dirty="0" smtClean="0"/>
              <a:t>Bina ve Donanım Bilgileri: 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8292199"/>
              </p:ext>
            </p:extLst>
          </p:nvPr>
        </p:nvGraphicFramePr>
        <p:xfrm>
          <a:off x="323528" y="764704"/>
          <a:ext cx="8532000" cy="49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3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932000">
                <a:tc>
                  <a:txBody>
                    <a:bodyPr/>
                    <a:lstStyle/>
                    <a:p>
                      <a:pPr algn="just"/>
                      <a:endParaRPr lang="tr-TR" sz="2800" b="1" u="none" dirty="0" smtClean="0"/>
                    </a:p>
                    <a:p>
                      <a:pPr algn="just"/>
                      <a:r>
                        <a:rPr lang="tr-TR" sz="2800" b="0" u="none" dirty="0" smtClean="0"/>
                        <a:t>1-</a:t>
                      </a:r>
                      <a:r>
                        <a:rPr lang="tr-TR" sz="2800" b="0" u="none" baseline="0" dirty="0" smtClean="0"/>
                        <a:t> Derslik Sayısı</a:t>
                      </a:r>
                      <a:r>
                        <a:rPr lang="tr-TR" sz="2800" b="0" u="none" baseline="0" dirty="0" smtClean="0">
                          <a:sym typeface="Wingdings" pitchFamily="2" charset="2"/>
                        </a:rPr>
                        <a:t> 46</a:t>
                      </a:r>
                    </a:p>
                    <a:p>
                      <a:pPr algn="just"/>
                      <a:r>
                        <a:rPr lang="tr-TR" sz="2800" b="0" u="none" baseline="0" dirty="0" smtClean="0">
                          <a:sym typeface="Wingdings" pitchFamily="2" charset="2"/>
                        </a:rPr>
                        <a:t>2- Kullanılan Derslik Sayısı  26 Derslik</a:t>
                      </a:r>
                    </a:p>
                    <a:p>
                      <a:pPr algn="just"/>
                      <a:r>
                        <a:rPr lang="tr-TR" sz="2800" b="0" u="none" baseline="0" dirty="0" smtClean="0">
                          <a:sym typeface="Wingdings" pitchFamily="2" charset="2"/>
                        </a:rPr>
                        <a:t>3- İşlik, Atölye, Laboratuvar Sayısı  10</a:t>
                      </a:r>
                    </a:p>
                    <a:p>
                      <a:pPr algn="just"/>
                      <a:r>
                        <a:rPr lang="tr-TR" sz="2800" b="0" u="none" baseline="0" dirty="0" smtClean="0">
                          <a:sym typeface="Wingdings" pitchFamily="2" charset="2"/>
                        </a:rPr>
                        <a:t>4- BT Sınıfı 2</a:t>
                      </a:r>
                    </a:p>
                    <a:p>
                      <a:pPr algn="just"/>
                      <a:r>
                        <a:rPr lang="tr-TR" sz="2800" b="0" u="none" baseline="0" dirty="0" smtClean="0">
                          <a:sym typeface="Wingdings" pitchFamily="2" charset="2"/>
                        </a:rPr>
                        <a:t>5- İdari Oda Sayısı 5</a:t>
                      </a:r>
                    </a:p>
                    <a:p>
                      <a:pPr algn="just"/>
                      <a:r>
                        <a:rPr lang="tr-TR" sz="2800" b="0" u="none" baseline="0" dirty="0" smtClean="0">
                          <a:sym typeface="Wingdings" pitchFamily="2" charset="2"/>
                        </a:rPr>
                        <a:t>6- Hizmetli Oda Sayısı 1</a:t>
                      </a:r>
                    </a:p>
                    <a:p>
                      <a:pPr algn="just"/>
                      <a:r>
                        <a:rPr lang="tr-TR" sz="2800" b="0" u="none" baseline="0" dirty="0" smtClean="0">
                          <a:sym typeface="Wingdings" pitchFamily="2" charset="2"/>
                        </a:rPr>
                        <a:t>7- Depo Sayısı 1</a:t>
                      </a:r>
                    </a:p>
                    <a:p>
                      <a:pPr algn="just"/>
                      <a:r>
                        <a:rPr lang="tr-TR" sz="2800" b="0" u="none" baseline="0" dirty="0" smtClean="0">
                          <a:sym typeface="Wingdings" pitchFamily="2" charset="2"/>
                        </a:rPr>
                        <a:t>8- Isınma Şekli Klima,Kalorifer</a:t>
                      </a:r>
                    </a:p>
                    <a:p>
                      <a:pPr algn="just"/>
                      <a:r>
                        <a:rPr lang="tr-TR" sz="2800" b="0" u="none" baseline="0" dirty="0" smtClean="0">
                          <a:sym typeface="Wingdings" pitchFamily="2" charset="2"/>
                        </a:rPr>
                        <a:t>9- Güvenlik  1</a:t>
                      </a:r>
                      <a:endParaRPr lang="tr-TR" sz="2800" b="0" u="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032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567616"/>
              </p:ext>
            </p:extLst>
          </p:nvPr>
        </p:nvGraphicFramePr>
        <p:xfrm>
          <a:off x="179512" y="719618"/>
          <a:ext cx="8532000" cy="5128939"/>
        </p:xfrm>
        <a:graphic>
          <a:graphicData uri="http://schemas.openxmlformats.org/drawingml/2006/table">
            <a:tbl>
              <a:tblPr firstRow="1" firstCol="1" bandRow="1"/>
              <a:tblGrid>
                <a:gridCol w="284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4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44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587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tr-T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SAYISI</a:t>
                      </a:r>
                      <a:endParaRPr lang="tr-T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DURUMU</a:t>
                      </a:r>
                      <a:endParaRPr lang="tr-T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87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DERSLİK </a:t>
                      </a:r>
                      <a:endParaRPr lang="tr-T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46</a:t>
                      </a:r>
                      <a:endParaRPr lang="tr-T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Kullanımda</a:t>
                      </a:r>
                      <a:endParaRPr lang="tr-T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87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KULLANILAN DERSLİK </a:t>
                      </a:r>
                      <a:endParaRPr lang="tr-T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26</a:t>
                      </a:r>
                      <a:endParaRPr lang="tr-T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Kullanımda</a:t>
                      </a:r>
                      <a:endParaRPr lang="tr-TR" sz="14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3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ANASINIFI OLARAK KULLANILAN DERSLİK SAYISI</a:t>
                      </a:r>
                      <a:endParaRPr lang="tr-T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tr-T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tr-T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87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İDARİ ODA </a:t>
                      </a:r>
                      <a:endParaRPr lang="tr-T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tr-TR" sz="12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Kullanımda</a:t>
                      </a:r>
                      <a:endParaRPr lang="tr-TR" sz="11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87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KÜTÜPHANE</a:t>
                      </a:r>
                      <a:endParaRPr lang="tr-T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tr-T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Kullanımda</a:t>
                      </a:r>
                      <a:endParaRPr lang="tr-T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87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LABORATUAR </a:t>
                      </a:r>
                      <a:endParaRPr lang="tr-T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tr-T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tr-T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87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BİLGİSAYAR LABORATUARI </a:t>
                      </a:r>
                      <a:endParaRPr lang="tr-T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tr-T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Kullanımda</a:t>
                      </a:r>
                      <a:endParaRPr lang="tr-T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87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KONFERANS SALONU </a:t>
                      </a:r>
                      <a:endParaRPr lang="tr-T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tr-T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tr-T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87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SPOR SALONU </a:t>
                      </a:r>
                      <a:endParaRPr lang="tr-T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tr-T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tr-T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87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ATÖLYE </a:t>
                      </a:r>
                      <a:endParaRPr lang="tr-T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tr-T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Kullanımda</a:t>
                      </a:r>
                      <a:endParaRPr lang="tr-TR" sz="11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87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KANTİN /KOOPERATİF</a:t>
                      </a:r>
                      <a:endParaRPr lang="tr-T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tr-T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tr-T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87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LOJMAN</a:t>
                      </a:r>
                      <a:endParaRPr lang="tr-T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tr-T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tr-T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87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YATAKHANE</a:t>
                      </a:r>
                      <a:endParaRPr lang="tr-T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tr-T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tr-T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87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YEMEKHANE</a:t>
                      </a:r>
                      <a:endParaRPr lang="tr-T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tr-T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tr-T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587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DEPO</a:t>
                      </a:r>
                      <a:endParaRPr lang="tr-T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tr-T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Kullanımda</a:t>
                      </a:r>
                      <a:endParaRPr lang="tr-T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587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ARŞİV</a:t>
                      </a:r>
                      <a:endParaRPr lang="tr-T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tr-T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Kullanımda</a:t>
                      </a:r>
                      <a:endParaRPr lang="tr-T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587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SPOR ODASI</a:t>
                      </a:r>
                      <a:endParaRPr lang="tr-T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tr-T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Kullanımda</a:t>
                      </a:r>
                      <a:endParaRPr lang="tr-T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179512" y="76200"/>
            <a:ext cx="8659688" cy="6858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Okul /Kurum Bina Durumu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976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09QH3iDYSZce3zG7lU8ci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tb5iYcBF5pNknMcsH5Nw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tb5iYcBF5pNknMcsH5Nw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tb5iYcBF5pNknMcsH5Nw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theme1.xml><?xml version="1.0" encoding="utf-8"?>
<a:theme xmlns:a="http://schemas.openxmlformats.org/drawingml/2006/main" name="IntroducingPowerPoint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A8D24CD-AB70-480E-A790-18E6AE0283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0</TotalTime>
  <Words>803</Words>
  <Application>Microsoft Office PowerPoint</Application>
  <PresentationFormat>Ekran Gösterisi (4:3)</PresentationFormat>
  <Paragraphs>458</Paragraphs>
  <Slides>19</Slides>
  <Notes>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Calibri</vt:lpstr>
      <vt:lpstr>Georgia</vt:lpstr>
      <vt:lpstr>Times New Roman</vt:lpstr>
      <vt:lpstr>Wingdings</vt:lpstr>
      <vt:lpstr>IntroducingPowerPoint2010</vt:lpstr>
      <vt:lpstr>KAPIÇAM Çok Programlı Anadolu Lisesi</vt:lpstr>
      <vt:lpstr>PowerPoint Sunusu</vt:lpstr>
      <vt:lpstr>Genel VE Fİzİkİ Bİlgİler</vt:lpstr>
      <vt:lpstr>Okul / Kurum Bilgileri</vt:lpstr>
      <vt:lpstr>PowerPoint Sunusu</vt:lpstr>
      <vt:lpstr>Vizyonumuz Misyonumuz</vt:lpstr>
      <vt:lpstr>Okulun/Kurumun Tarihçesi: </vt:lpstr>
      <vt:lpstr>Okulumuzun Bina ve Donanım Bilgileri: </vt:lpstr>
      <vt:lpstr>Okul /Kurum Bina Durumu</vt:lpstr>
      <vt:lpstr>Teknik Donanımlar</vt:lpstr>
      <vt:lpstr>Okul/Kurum Yönetici Durumu</vt:lpstr>
      <vt:lpstr>Okul/Kurum Öğretmen Durumu:</vt:lpstr>
      <vt:lpstr>Yardımcı Personel Durumu</vt:lpstr>
      <vt:lpstr>Öğrenci ve Eğitim Durumu</vt:lpstr>
      <vt:lpstr>     ÖĞRENCİ DURUMU</vt:lpstr>
      <vt:lpstr>     EĞİTİM ÖĞRETİME YARDIMCI FAALİYETLER</vt:lpstr>
      <vt:lpstr>     YILLARA GÖRE MEZUN ÖĞRENCİ SAYISI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2013-09-23T12:53:07Z</dcterms:created>
  <dcterms:modified xsi:type="dcterms:W3CDTF">2024-11-05T11:36:23Z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TC016745519991</vt:lpwstr>
  </property>
</Properties>
</file>